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4"/>
  </p:notesMasterIdLst>
  <p:sldIdLst>
    <p:sldId id="437" r:id="rId5"/>
    <p:sldId id="494" r:id="rId6"/>
    <p:sldId id="447" r:id="rId7"/>
    <p:sldId id="448" r:id="rId8"/>
    <p:sldId id="465" r:id="rId9"/>
    <p:sldId id="475" r:id="rId10"/>
    <p:sldId id="450" r:id="rId11"/>
    <p:sldId id="476" r:id="rId12"/>
    <p:sldId id="451" r:id="rId13"/>
    <p:sldId id="478" r:id="rId14"/>
    <p:sldId id="473" r:id="rId15"/>
    <p:sldId id="479" r:id="rId16"/>
    <p:sldId id="480" r:id="rId17"/>
    <p:sldId id="481" r:id="rId18"/>
    <p:sldId id="482" r:id="rId19"/>
    <p:sldId id="483" r:id="rId20"/>
    <p:sldId id="484" r:id="rId21"/>
    <p:sldId id="452" r:id="rId22"/>
    <p:sldId id="510" r:id="rId23"/>
    <p:sldId id="503" r:id="rId24"/>
    <p:sldId id="504" r:id="rId25"/>
    <p:sldId id="505" r:id="rId26"/>
    <p:sldId id="506" r:id="rId27"/>
    <p:sldId id="507" r:id="rId28"/>
    <p:sldId id="508" r:id="rId29"/>
    <p:sldId id="509" r:id="rId30"/>
    <p:sldId id="466" r:id="rId31"/>
    <p:sldId id="485" r:id="rId32"/>
    <p:sldId id="453" r:id="rId33"/>
    <p:sldId id="471" r:id="rId34"/>
    <p:sldId id="454" r:id="rId35"/>
    <p:sldId id="467" r:id="rId36"/>
    <p:sldId id="501" r:id="rId37"/>
    <p:sldId id="502" r:id="rId38"/>
    <p:sldId id="468" r:id="rId39"/>
    <p:sldId id="499" r:id="rId40"/>
    <p:sldId id="488" r:id="rId41"/>
    <p:sldId id="500" r:id="rId42"/>
    <p:sldId id="491" r:id="rId43"/>
    <p:sldId id="492" r:id="rId44"/>
    <p:sldId id="498" r:id="rId45"/>
    <p:sldId id="497" r:id="rId46"/>
    <p:sldId id="472" r:id="rId47"/>
    <p:sldId id="256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3" r:id="rId57"/>
    <p:sldId id="304" r:id="rId58"/>
    <p:sldId id="305" r:id="rId59"/>
    <p:sldId id="306" r:id="rId60"/>
    <p:sldId id="323" r:id="rId61"/>
    <p:sldId id="307" r:id="rId62"/>
    <p:sldId id="308" r:id="rId63"/>
    <p:sldId id="324" r:id="rId64"/>
    <p:sldId id="511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40" r:id="rId80"/>
    <p:sldId id="341" r:id="rId81"/>
    <p:sldId id="512" r:id="rId82"/>
    <p:sldId id="271" r:id="rId83"/>
    <p:sldId id="289" r:id="rId84"/>
    <p:sldId id="288" r:id="rId85"/>
    <p:sldId id="513" r:id="rId86"/>
    <p:sldId id="290" r:id="rId87"/>
    <p:sldId id="272" r:id="rId88"/>
    <p:sldId id="273" r:id="rId89"/>
    <p:sldId id="274" r:id="rId90"/>
    <p:sldId id="514" r:id="rId91"/>
    <p:sldId id="515" r:id="rId92"/>
    <p:sldId id="516" r:id="rId93"/>
    <p:sldId id="517" r:id="rId94"/>
    <p:sldId id="518" r:id="rId95"/>
    <p:sldId id="519" r:id="rId96"/>
    <p:sldId id="520" r:id="rId97"/>
    <p:sldId id="521" r:id="rId98"/>
    <p:sldId id="522" r:id="rId99"/>
    <p:sldId id="523" r:id="rId100"/>
    <p:sldId id="524" r:id="rId101"/>
    <p:sldId id="525" r:id="rId102"/>
    <p:sldId id="526" r:id="rId103"/>
    <p:sldId id="527" r:id="rId104"/>
    <p:sldId id="528" r:id="rId105"/>
    <p:sldId id="529" r:id="rId106"/>
    <p:sldId id="530" r:id="rId107"/>
    <p:sldId id="531" r:id="rId108"/>
    <p:sldId id="532" r:id="rId109"/>
    <p:sldId id="533" r:id="rId110"/>
    <p:sldId id="534" r:id="rId111"/>
    <p:sldId id="535" r:id="rId112"/>
    <p:sldId id="279" r:id="rId113"/>
    <p:sldId id="291" r:id="rId114"/>
    <p:sldId id="284" r:id="rId115"/>
    <p:sldId id="292" r:id="rId116"/>
    <p:sldId id="285" r:id="rId117"/>
    <p:sldId id="318" r:id="rId118"/>
    <p:sldId id="293" r:id="rId119"/>
    <p:sldId id="310" r:id="rId120"/>
    <p:sldId id="536" r:id="rId121"/>
    <p:sldId id="537" r:id="rId122"/>
    <p:sldId id="311" r:id="rId123"/>
    <p:sldId id="538" r:id="rId124"/>
    <p:sldId id="539" r:id="rId125"/>
    <p:sldId id="540" r:id="rId126"/>
    <p:sldId id="541" r:id="rId127"/>
    <p:sldId id="302" r:id="rId128"/>
    <p:sldId id="542" r:id="rId129"/>
    <p:sldId id="543" r:id="rId130"/>
    <p:sldId id="544" r:id="rId131"/>
    <p:sldId id="545" r:id="rId132"/>
    <p:sldId id="546" r:id="rId133"/>
    <p:sldId id="309" r:id="rId134"/>
    <p:sldId id="547" r:id="rId135"/>
    <p:sldId id="548" r:id="rId136"/>
    <p:sldId id="549" r:id="rId137"/>
    <p:sldId id="280" r:id="rId138"/>
    <p:sldId id="281" r:id="rId139"/>
    <p:sldId id="282" r:id="rId140"/>
    <p:sldId id="283" r:id="rId141"/>
    <p:sldId id="550" r:id="rId142"/>
    <p:sldId id="551" r:id="rId143"/>
    <p:sldId id="287" r:id="rId144"/>
    <p:sldId id="286" r:id="rId145"/>
    <p:sldId id="552" r:id="rId146"/>
    <p:sldId id="553" r:id="rId147"/>
    <p:sldId id="554" r:id="rId148"/>
    <p:sldId id="555" r:id="rId149"/>
    <p:sldId id="556" r:id="rId150"/>
    <p:sldId id="557" r:id="rId151"/>
    <p:sldId id="558" r:id="rId152"/>
    <p:sldId id="559" r:id="rId153"/>
    <p:sldId id="560" r:id="rId154"/>
    <p:sldId id="561" r:id="rId155"/>
    <p:sldId id="562" r:id="rId156"/>
    <p:sldId id="563" r:id="rId157"/>
    <p:sldId id="564" r:id="rId158"/>
    <p:sldId id="565" r:id="rId159"/>
    <p:sldId id="566" r:id="rId160"/>
    <p:sldId id="567" r:id="rId161"/>
    <p:sldId id="568" r:id="rId162"/>
    <p:sldId id="569" r:id="rId163"/>
    <p:sldId id="570" r:id="rId164"/>
    <p:sldId id="571" r:id="rId165"/>
    <p:sldId id="572" r:id="rId166"/>
    <p:sldId id="573" r:id="rId167"/>
    <p:sldId id="574" r:id="rId168"/>
    <p:sldId id="575" r:id="rId169"/>
    <p:sldId id="576" r:id="rId170"/>
    <p:sldId id="577" r:id="rId171"/>
    <p:sldId id="578" r:id="rId172"/>
    <p:sldId id="579" r:id="rId1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3319D-4E3F-4052-943B-90CDAF1145E1}" v="1" dt="2020-11-02T15:50:32.679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9" autoAdjust="0"/>
    <p:restoredTop sz="95332" autoAdjust="0"/>
  </p:normalViewPr>
  <p:slideViewPr>
    <p:cSldViewPr snapToGrid="0">
      <p:cViewPr varScale="1">
        <p:scale>
          <a:sx n="98" d="100"/>
          <a:sy n="98" d="100"/>
        </p:scale>
        <p:origin x="240" y="77"/>
      </p:cViewPr>
      <p:guideLst/>
    </p:cSldViewPr>
  </p:slideViewPr>
  <p:outlineViewPr>
    <p:cViewPr>
      <p:scale>
        <a:sx n="33" d="100"/>
        <a:sy n="33" d="100"/>
      </p:scale>
      <p:origin x="0" y="-4272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presProps" Target="presProps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77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notesMaster" Target="notesMasters/notesMaster1.xml"/><Relationship Id="rId179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AD85C-CF9B-4DAF-AFA3-D4846BF7E9D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A6293-C3F3-41D5-B966-2E1DFD440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62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CA99FA-A8B7-4BF1-8940-4B2315364CF3}" type="slidenum">
              <a:rPr lang="en-GB" altLang="en-US"/>
              <a:pPr/>
              <a:t>54</a:t>
            </a:fld>
            <a:endParaRPr lang="en-GB" altLang="en-US"/>
          </a:p>
        </p:txBody>
      </p:sp>
      <p:sp>
        <p:nvSpPr>
          <p:cNvPr id="22835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3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05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10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41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F9AB3C-9E6B-4CB4-AD2E-C9E41AFBCBE5}" type="slidenum">
              <a:rPr lang="en-GB" altLang="en-US"/>
              <a:pPr/>
              <a:t>58</a:t>
            </a:fld>
            <a:endParaRPr lang="en-GB" altLang="en-US"/>
          </a:p>
        </p:txBody>
      </p:sp>
      <p:sp>
        <p:nvSpPr>
          <p:cNvPr id="2293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3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396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03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53CA11-DD9C-4F4B-844E-9D749038AE23}" type="slidenum">
              <a:rPr lang="en-GB" altLang="en-US"/>
              <a:pPr/>
              <a:t>76</a:t>
            </a:fld>
            <a:endParaRPr lang="en-GB" altLang="en-US"/>
          </a:p>
        </p:txBody>
      </p:sp>
      <p:sp>
        <p:nvSpPr>
          <p:cNvPr id="22425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3325" cy="37560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2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532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681F6-A873-405A-B137-4597A8A9597B}" type="slidenum">
              <a:rPr lang="en-US" altLang="en-US" smtClean="0"/>
              <a:pPr/>
              <a:t>90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11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681F6-A873-405A-B137-4597A8A9597B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11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681F6-A873-405A-B137-4597A8A9597B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3154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681F6-A873-405A-B137-4597A8A9597B}" type="slidenum">
              <a:rPr lang="en-US" altLang="en-US" smtClean="0"/>
              <a:pPr/>
              <a:t>168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29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921D056A-A366-4BB8-8862-B1488952F5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875196-A18E-40D4-BA5E-138CFB96F9FD}" type="slidenum">
              <a:rPr lang="en-GB" altLang="en-US"/>
              <a:pPr/>
              <a:t>30</a:t>
            </a:fld>
            <a:endParaRPr lang="en-GB" altLang="en-US"/>
          </a:p>
        </p:txBody>
      </p:sp>
      <p:sp>
        <p:nvSpPr>
          <p:cNvPr id="35841" name="Text Box 1">
            <a:extLst>
              <a:ext uri="{FF2B5EF4-FFF2-40B4-BE49-F238E27FC236}">
                <a16:creationId xmlns:a16="http://schemas.microsoft.com/office/drawing/2014/main" id="{0ECE46C4-CA39-4F35-BE07-4FBA0C6D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1A3D395-2A26-4995-BC8D-6B71ED9096F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7263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89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1F164A9A-FE4F-4A20-927E-BA5C2255CAF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8E8B57-8246-4B58-B922-D7D81E2AF353}" type="slidenum">
              <a:rPr lang="en-GB" altLang="en-US"/>
              <a:pPr/>
              <a:t>43</a:t>
            </a:fld>
            <a:endParaRPr lang="en-GB" altLang="en-US"/>
          </a:p>
        </p:txBody>
      </p:sp>
      <p:sp>
        <p:nvSpPr>
          <p:cNvPr id="34817" name="Text Box 1">
            <a:extLst>
              <a:ext uri="{FF2B5EF4-FFF2-40B4-BE49-F238E27FC236}">
                <a16:creationId xmlns:a16="http://schemas.microsoft.com/office/drawing/2014/main" id="{9D275BBB-98F8-4385-8858-D9C17FEE9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01B227C2-77CB-4B0D-9353-0F76282C3D7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7263" cy="4800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7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19465-CCE5-4388-8406-376F815BF66B}" type="slidenum">
              <a:rPr lang="en-GB" altLang="en-US"/>
              <a:pPr/>
              <a:t>45</a:t>
            </a:fld>
            <a:endParaRPr lang="en-GB" altLang="en-US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2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60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982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72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07F1BD-BE1D-4222-A16A-461B55CDDC30}" type="slidenum">
              <a:rPr lang="en-GB" altLang="en-US"/>
              <a:pPr/>
              <a:t>49</a:t>
            </a:fld>
            <a:endParaRPr lang="en-GB" altLang="en-US"/>
          </a:p>
        </p:txBody>
      </p:sp>
      <p:sp>
        <p:nvSpPr>
          <p:cNvPr id="22732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33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607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58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9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1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595313"/>
            <a:ext cx="36226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325" y="-1588"/>
            <a:ext cx="617538" cy="134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43560" y="4120745"/>
            <a:ext cx="7510463" cy="168810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300" b="1" i="0" cap="none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1100138" y="2538919"/>
            <a:ext cx="10197306" cy="130350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5000"/>
              </a:lnSpc>
              <a:defRPr sz="3000" b="1" spc="-50" normalizeH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706" y="6531430"/>
            <a:ext cx="4252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Prepared by </a:t>
            </a:r>
            <a:r>
              <a:rPr lang="en-US" sz="1500" i="1" dirty="0"/>
              <a:t>Dr. Muhammad Humayoun</a:t>
            </a:r>
            <a:r>
              <a:rPr lang="en-US" sz="1500" dirty="0"/>
              <a:t>, ADMC</a:t>
            </a:r>
          </a:p>
        </p:txBody>
      </p:sp>
    </p:spTree>
    <p:extLst>
      <p:ext uri="{BB962C8B-B14F-4D97-AF65-F5344CB8AC3E}">
        <p14:creationId xmlns:p14="http://schemas.microsoft.com/office/powerpoint/2010/main" val="229349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49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63" y="6699250"/>
            <a:ext cx="12328526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325" y="-1588"/>
            <a:ext cx="617538" cy="134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507788" y="6426200"/>
            <a:ext cx="511175" cy="365125"/>
          </a:xfrm>
        </p:spPr>
        <p:txBody>
          <a:bodyPr/>
          <a:lstStyle>
            <a:lvl1pPr>
              <a:defRPr/>
            </a:lvl1pPr>
          </a:lstStyle>
          <a:p>
            <a:fld id="{8645E7B4-9CA2-42E4-9944-80E3CC428AAB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" y="6426922"/>
            <a:ext cx="4252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Prepared by </a:t>
            </a:r>
            <a:r>
              <a:rPr lang="en-US" sz="1500" i="1" dirty="0"/>
              <a:t>Dr. Muhammad Humayoun</a:t>
            </a:r>
            <a:r>
              <a:rPr lang="en-US" sz="1500" dirty="0"/>
              <a:t>, ADMC</a:t>
            </a:r>
          </a:p>
        </p:txBody>
      </p:sp>
    </p:spTree>
    <p:extLst>
      <p:ext uri="{BB962C8B-B14F-4D97-AF65-F5344CB8AC3E}">
        <p14:creationId xmlns:p14="http://schemas.microsoft.com/office/powerpoint/2010/main" val="3282423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325" y="-1588"/>
            <a:ext cx="617538" cy="134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46063"/>
            <a:ext cx="2917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099" y="2603282"/>
            <a:ext cx="10661831" cy="927318"/>
          </a:xfr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47688" y="3602968"/>
            <a:ext cx="10660242" cy="918232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20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C055CFCE-D766-4289-B7F2-951F3EDDAEE4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8696" y="6531430"/>
            <a:ext cx="4252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Prepared by </a:t>
            </a:r>
            <a:r>
              <a:rPr lang="en-US" sz="1500" i="1" dirty="0"/>
              <a:t>Dr. Muhammad Humayoun</a:t>
            </a:r>
            <a:r>
              <a:rPr lang="en-US" sz="1500" dirty="0"/>
              <a:t>, ADMC</a:t>
            </a:r>
          </a:p>
        </p:txBody>
      </p:sp>
    </p:spTree>
    <p:extLst>
      <p:ext uri="{BB962C8B-B14F-4D97-AF65-F5344CB8AC3E}">
        <p14:creationId xmlns:p14="http://schemas.microsoft.com/office/powerpoint/2010/main" val="1105903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7683FC-648E-4D91-8905-A280A82597D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028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4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7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8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3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42585-F2C7-427D-87CA-B7441B34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ktpub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ichaelyin.info/scrapy-tutorial-7-how-use-xpath-scrapy/" TargetMode="External"/><Relationship Id="rId2" Type="http://schemas.openxmlformats.org/officeDocument/2006/relationships/hyperlink" Target="http://pythonscraping.com/blog/xpath-and-scrapy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ynda.com/" TargetMode="External"/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wfuzz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27.0.0.1/test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phantomjs.org/" TargetMode="External"/><Relationship Id="rId4" Type="http://schemas.openxmlformats.org/officeDocument/2006/relationships/hyperlink" Target="https://www.seleniumhq.org/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mailto:mhumayoun@hct.ac.ae" TargetMode="Externa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16364" y="4042923"/>
            <a:ext cx="8974465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Containers (CLO 1)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937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7" y="365126"/>
            <a:ext cx="10938163" cy="687820"/>
          </a:xfrm>
        </p:spPr>
        <p:txBody>
          <a:bodyPr/>
          <a:lstStyle/>
          <a:p>
            <a:r>
              <a:rPr lang="en-US" dirty="0"/>
              <a:t>Mutation versus making new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7" y="1219200"/>
            <a:ext cx="11591636" cy="5430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Notice that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append, extend and insert return nothing</a:t>
            </a:r>
            <a:r>
              <a:rPr lang="en-US" dirty="0">
                <a:highlight>
                  <a:srgbClr val="FFFF00"/>
                </a:highlight>
              </a:rPr>
              <a:t>!</a:t>
            </a:r>
          </a:p>
          <a:p>
            <a:r>
              <a:rPr lang="en-US" dirty="0"/>
              <a:t>Most mutating functions in Python work this way</a:t>
            </a:r>
          </a:p>
          <a:p>
            <a:pPr lvl="1"/>
            <a:r>
              <a:rPr lang="en-US" dirty="0"/>
              <a:t>With a few exceptions later</a:t>
            </a:r>
          </a:p>
          <a:p>
            <a:r>
              <a:rPr lang="en-US" dirty="0"/>
              <a:t>So do NOT do this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Numbers=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numbers.append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(255) = # ERROR – it will make numbers = None!</a:t>
            </a:r>
          </a:p>
          <a:p>
            <a:r>
              <a:rPr lang="en-US" dirty="0"/>
              <a:t>Instead:</a:t>
            </a:r>
          </a:p>
          <a:p>
            <a:pPr lvl="1"/>
            <a:r>
              <a:rPr 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numbers.append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(255)	  # GOOD – adds 255 at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Conversely, </a:t>
            </a:r>
            <a:r>
              <a:rPr lang="en-US" dirty="0">
                <a:highlight>
                  <a:srgbClr val="FF00FF"/>
                </a:highlight>
              </a:rPr>
              <a:t>concatenating with </a:t>
            </a:r>
            <a:r>
              <a:rPr lang="en-US" dirty="0">
                <a:solidFill>
                  <a:srgbClr val="0033CC"/>
                </a:solidFill>
                <a:highlight>
                  <a:srgbClr val="FF00FF"/>
                </a:highlight>
              </a:rPr>
              <a:t>+</a:t>
            </a:r>
            <a:r>
              <a:rPr lang="en-US" dirty="0">
                <a:highlight>
                  <a:srgbClr val="FF00FF"/>
                </a:highlight>
              </a:rPr>
              <a:t> does NOT mutate the list</a:t>
            </a:r>
          </a:p>
          <a:p>
            <a:r>
              <a:rPr lang="en-US" dirty="0">
                <a:highlight>
                  <a:srgbClr val="00FFFF"/>
                </a:highlight>
              </a:rPr>
              <a:t>Instead, it returns a new list</a:t>
            </a:r>
          </a:p>
          <a:p>
            <a:r>
              <a:rPr lang="en-US" dirty="0"/>
              <a:t>So do NOT do this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numbers + scores  	# ERROR – does not store the new longer list</a:t>
            </a:r>
          </a:p>
          <a:p>
            <a:r>
              <a:rPr lang="en-US" dirty="0"/>
              <a:t>Instead:</a:t>
            </a:r>
          </a:p>
          <a:p>
            <a:pPr lvl="1"/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numbers = numbers + scores  	#   or numbers +=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963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75" y="1114096"/>
            <a:ext cx="10515600" cy="61049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Write into a File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275" y="1778163"/>
            <a:ext cx="10515600" cy="172178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</a:t>
            </a:r>
            <a:r>
              <a:rPr lang="en-US" sz="2400" dirty="0">
                <a:latin typeface="Consolas" panose="020B0609020204030204" pitchFamily="49" charset="0"/>
              </a:rPr>
              <a:t> = open("example.txt", "w")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fh.write</a:t>
            </a:r>
            <a:r>
              <a:rPr lang="en-US" sz="2400" dirty="0">
                <a:latin typeface="Consolas" panose="020B0609020204030204" pitchFamily="49" charset="0"/>
              </a:rPr>
              <a:t>("To write or not to write\</a:t>
            </a:r>
            <a:r>
              <a:rPr lang="en-US" sz="2400" dirty="0" err="1">
                <a:latin typeface="Consolas" panose="020B0609020204030204" pitchFamily="49" charset="0"/>
              </a:rPr>
              <a:t>nthat</a:t>
            </a:r>
            <a:r>
              <a:rPr lang="en-US" sz="2400" dirty="0">
                <a:latin typeface="Consolas" panose="020B0609020204030204" pitchFamily="49" charset="0"/>
              </a:rPr>
              <a:t> is the question!\n")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fh.close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7275" y="3615565"/>
            <a:ext cx="10735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If the file example.txt already exits, it will be overwritten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append an existing file use access mode “a”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8145" y="4789373"/>
            <a:ext cx="10515600" cy="16146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274320" indent="-274320" algn="l" rtl="0" eaLnBrk="0" fontAlgn="base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2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548640" indent="-27432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731520" indent="-182563" algn="l" rtl="0" eaLnBrk="0" fontAlgn="base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109728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 = open("example.txt", "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fh.write</a:t>
            </a:r>
            <a:r>
              <a:rPr lang="en-US" sz="2400" dirty="0">
                <a:latin typeface="Consolas" panose="020B0609020204030204" pitchFamily="49" charset="0"/>
              </a:rPr>
              <a:t>("To write or not to write\</a:t>
            </a:r>
            <a:r>
              <a:rPr lang="en-US" sz="2400" dirty="0" err="1">
                <a:latin typeface="Consolas" panose="020B0609020204030204" pitchFamily="49" charset="0"/>
              </a:rPr>
              <a:t>nthat</a:t>
            </a:r>
            <a:r>
              <a:rPr lang="en-US" sz="2400" dirty="0">
                <a:latin typeface="Consolas" panose="020B0609020204030204" pitchFamily="49" charset="0"/>
              </a:rPr>
              <a:t> is the question!\n")</a:t>
            </a: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fh.close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2269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Activity: Reading and writing simultaneously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“dictionary.txt” line by line, add line number and then write it in a new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960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CSV: C</a:t>
            </a:r>
            <a:r>
              <a:rPr lang="en-US" b="0" dirty="0"/>
              <a:t>omma </a:t>
            </a:r>
            <a:r>
              <a:rPr lang="en-US" dirty="0"/>
              <a:t>S</a:t>
            </a:r>
            <a:r>
              <a:rPr lang="en-US" b="0" dirty="0"/>
              <a:t>eparated </a:t>
            </a:r>
            <a:r>
              <a:rPr lang="en-US" dirty="0"/>
              <a:t>V</a:t>
            </a:r>
            <a:r>
              <a:rPr lang="en-US" b="0" dirty="0"/>
              <a:t>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files are actually text files in which values are separated by comma </a:t>
            </a:r>
          </a:p>
          <a:p>
            <a:r>
              <a:rPr lang="en-US" dirty="0"/>
              <a:t>CSV is a simple file format used to store tabular data, such as a spreadsheet or database. </a:t>
            </a:r>
          </a:p>
          <a:p>
            <a:r>
              <a:rPr lang="en-US" dirty="0"/>
              <a:t>Files in the CSV format can be imported to and exported from programs that store data in tables, such as Microsoft Excel or OpenOffice Calc.</a:t>
            </a:r>
          </a:p>
        </p:txBody>
      </p:sp>
    </p:spTree>
    <p:extLst>
      <p:ext uri="{BB962C8B-B14F-4D97-AF65-F5344CB8AC3E}">
        <p14:creationId xmlns:p14="http://schemas.microsoft.com/office/powerpoint/2010/main" val="3067244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44" y="892320"/>
            <a:ext cx="11021405" cy="718661"/>
          </a:xfrm>
        </p:spPr>
        <p:txBody>
          <a:bodyPr/>
          <a:lstStyle/>
          <a:p>
            <a:r>
              <a:rPr lang="en-US" dirty="0"/>
              <a:t>Reading records from a CSV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6383" y="1954078"/>
          <a:ext cx="3150197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7153">
                  <a:extLst>
                    <a:ext uri="{9D8B030D-6E8A-4147-A177-3AD203B41FA5}">
                      <a16:colId xmlns:a16="http://schemas.microsoft.com/office/drawing/2014/main" val="3488964953"/>
                    </a:ext>
                  </a:extLst>
                </a:gridCol>
                <a:gridCol w="1087512">
                  <a:extLst>
                    <a:ext uri="{9D8B030D-6E8A-4147-A177-3AD203B41FA5}">
                      <a16:colId xmlns:a16="http://schemas.microsoft.com/office/drawing/2014/main" val="3550155822"/>
                    </a:ext>
                  </a:extLst>
                </a:gridCol>
                <a:gridCol w="1555532">
                  <a:extLst>
                    <a:ext uri="{9D8B030D-6E8A-4147-A177-3AD203B41FA5}">
                      <a16:colId xmlns:a16="http://schemas.microsoft.com/office/drawing/2014/main" val="2915616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SN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City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357847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Michael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New Jersey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251832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Jack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306264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Donald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Texas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2810301582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741684" y="1954079"/>
            <a:ext cx="4332127" cy="1676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records are represented as a text file: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5341" y="2027485"/>
            <a:ext cx="340244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SN, Name, City</a:t>
            </a:r>
          </a:p>
          <a:p>
            <a:r>
              <a:rPr lang="en-US" sz="2400" dirty="0"/>
              <a:t>1, Michael, New Jersey</a:t>
            </a:r>
          </a:p>
          <a:p>
            <a:r>
              <a:rPr lang="en-US" sz="2400" dirty="0"/>
              <a:t>2, Jack, California</a:t>
            </a:r>
          </a:p>
          <a:p>
            <a:r>
              <a:rPr lang="en-US" sz="2400" dirty="0"/>
              <a:t>3, Donald, Texas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5228" y="3979895"/>
            <a:ext cx="5782560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 = open("name-city.csv")</a:t>
            </a:r>
          </a:p>
          <a:p>
            <a:r>
              <a:rPr lang="en-US" sz="2800" dirty="0">
                <a:solidFill>
                  <a:srgbClr val="0033CC"/>
                </a:solidFill>
              </a:rPr>
              <a:t>for line in </a:t>
            </a:r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:</a:t>
            </a:r>
          </a:p>
          <a:p>
            <a:r>
              <a:rPr lang="en-US" sz="2800" dirty="0">
                <a:solidFill>
                  <a:srgbClr val="0033CC"/>
                </a:solidFill>
              </a:rPr>
              <a:t>    print(</a:t>
            </a:r>
            <a:r>
              <a:rPr lang="en-US" sz="2800" dirty="0" err="1">
                <a:solidFill>
                  <a:srgbClr val="0033CC"/>
                </a:solidFill>
              </a:rPr>
              <a:t>line.strip</a:t>
            </a:r>
            <a:r>
              <a:rPr lang="en-US" sz="2800" dirty="0">
                <a:solidFill>
                  <a:srgbClr val="0033CC"/>
                </a:solidFill>
              </a:rPr>
              <a:t>())</a:t>
            </a:r>
          </a:p>
          <a:p>
            <a:r>
              <a:rPr lang="en-US" sz="2800" dirty="0" err="1">
                <a:solidFill>
                  <a:srgbClr val="0033CC"/>
                </a:solidFill>
              </a:rPr>
              <a:t>fobj.close</a:t>
            </a:r>
            <a:r>
              <a:rPr lang="en-US" sz="2800" dirty="0">
                <a:solidFill>
                  <a:srgbClr val="0033CC"/>
                </a:solidFill>
              </a:rPr>
              <a:t>()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6383" y="3965458"/>
            <a:ext cx="5136650" cy="183031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can read it the same way as you read a text file</a:t>
            </a:r>
          </a:p>
        </p:txBody>
      </p:sp>
    </p:spTree>
    <p:extLst>
      <p:ext uri="{BB962C8B-B14F-4D97-AF65-F5344CB8AC3E}">
        <p14:creationId xmlns:p14="http://schemas.microsoft.com/office/powerpoint/2010/main" val="33557896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844830"/>
            <a:ext cx="11021405" cy="71866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the CSV further to extract a list of tuple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3" y="1694558"/>
            <a:ext cx="11021405" cy="4616450"/>
          </a:xfrm>
        </p:spPr>
        <p:txBody>
          <a:bodyPr/>
          <a:lstStyle/>
          <a:p>
            <a:r>
              <a:rPr lang="en-US" dirty="0"/>
              <a:t>We want the file to convert into a list of tuple, where each tuple represents a record: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1085" y="2701605"/>
            <a:ext cx="3930869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[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(SN, Name, City)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(1, Michael, New Jersey),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(2, Jack, California),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(3, Donald, Texas)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]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743977" y="2360484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First attempt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77" y="2883704"/>
            <a:ext cx="4763811" cy="355837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93067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the CSV further to extract a list of tuple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796096" y="2031484"/>
            <a:ext cx="2689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Final Attempt: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063" y="1825559"/>
            <a:ext cx="7641129" cy="46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34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CSV library to read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17" y="1816200"/>
            <a:ext cx="5864336" cy="451102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68557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CSV file to write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4" y="1694558"/>
            <a:ext cx="5375926" cy="439093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83" y="1694556"/>
            <a:ext cx="5583987" cy="361316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740594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4042923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Web crawling with Scrapy (CLO4)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3000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Crawler </a:t>
            </a:r>
            <a:r>
              <a:rPr lang="en-US" dirty="0"/>
              <a:t>in Scrapy </a:t>
            </a:r>
          </a:p>
          <a:p>
            <a:pPr lvl="0"/>
            <a:r>
              <a:rPr lang="en-US" dirty="0"/>
              <a:t>Scraping interesting information about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5824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Searching in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1104418" cy="5458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two ways to search for an element in a list:</a:t>
            </a:r>
          </a:p>
          <a:p>
            <a:r>
              <a:rPr lang="en-US" dirty="0"/>
              <a:t>You can use the 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highlight>
                  <a:srgbClr val="FFFF00"/>
                </a:highlight>
              </a:rPr>
              <a:t> operator to check whether it’s there: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&gt;&gt;&gt;students = ["Tahir", "Ali", "</a:t>
            </a:r>
            <a:r>
              <a:rPr 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Anas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"]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 = "Tahir" </a:t>
            </a:r>
            <a:r>
              <a:rPr 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students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&gt;&gt;&gt;print(b)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operator checks for </a:t>
            </a:r>
            <a:r>
              <a:rPr lang="en-US" dirty="0">
                <a:highlight>
                  <a:srgbClr val="FFFF00"/>
                </a:highlight>
              </a:rPr>
              <a:t>that exact element</a:t>
            </a:r>
            <a:r>
              <a:rPr lang="en-US" dirty="0"/>
              <a:t>, does not look “inside” elements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&gt;&gt;&gt;“Hawk” in students 		# False!</a:t>
            </a:r>
          </a:p>
          <a:p>
            <a:endParaRPr lang="en-US" sz="1600" dirty="0"/>
          </a:p>
          <a:p>
            <a:r>
              <a:rPr lang="en-US" dirty="0"/>
              <a:t>To find an element’s position in the list, use the index method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loc</a:t>
            </a:r>
            <a:r>
              <a:rPr lang="en-US" sz="24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students.index</a:t>
            </a:r>
            <a:r>
              <a:rPr lang="en-US" sz="24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(“Ali”) # </a:t>
            </a:r>
            <a:r>
              <a:rPr lang="en-US" sz="2400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loc</a:t>
            </a:r>
            <a:r>
              <a:rPr lang="en-US" sz="24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is 1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An Exception/error is thrown if this element is not in the list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375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7688" y="1615419"/>
            <a:ext cx="10661831" cy="8065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Creating a Web Crawler with Scrapy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47688" y="2803890"/>
            <a:ext cx="10660242" cy="20549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Decide what to scrap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First Scrapy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Creating the spider for Scrapy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Running the crawler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80825" y="6442075"/>
            <a:ext cx="511175" cy="365125"/>
          </a:xfrm>
        </p:spPr>
        <p:txBody>
          <a:bodyPr/>
          <a:lstStyle/>
          <a:p>
            <a:fld id="{59CB8A46-F460-48E7-845A-D8F67BFC29EE}" type="slidenum">
              <a:rPr lang="en-US" altLang="en-US" smtClean="0"/>
              <a:pPr/>
              <a:t>110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3479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793" y="114052"/>
            <a:ext cx="11021405" cy="718661"/>
          </a:xfrm>
        </p:spPr>
        <p:txBody>
          <a:bodyPr>
            <a:normAutofit/>
          </a:bodyPr>
          <a:lstStyle/>
          <a:p>
            <a:r>
              <a:rPr lang="en-US" dirty="0"/>
              <a:t>Decide what to scrap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111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1793" y="963780"/>
            <a:ext cx="11021405" cy="7914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need to define the objective (Extract all book titles form </a:t>
            </a:r>
            <a:r>
              <a:rPr lang="en-US" dirty="0">
                <a:hlinkClick r:id="rId3"/>
              </a:rPr>
              <a:t>www.packtpub.com</a:t>
            </a:r>
            <a:r>
              <a:rPr lang="en-US" dirty="0"/>
              <a:t>)</a:t>
            </a:r>
          </a:p>
          <a:p>
            <a:r>
              <a:rPr lang="en-US" dirty="0"/>
              <a:t>Analyze the target: </a:t>
            </a:r>
            <a:r>
              <a:rPr lang="en-US" dirty="0">
                <a:solidFill>
                  <a:srgbClr val="FF0000"/>
                </a:solidFill>
              </a:rPr>
              <a:t>right click on a book title -&gt; inspect</a:t>
            </a:r>
          </a:p>
          <a:p>
            <a:pPr lvl="1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7145" y="1797270"/>
            <a:ext cx="11771585" cy="4827368"/>
            <a:chOff x="623176" y="2375338"/>
            <a:chExt cx="11183473" cy="42492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76" y="2380270"/>
              <a:ext cx="5005059" cy="42443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7879" y="2375338"/>
              <a:ext cx="5218770" cy="421516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7157545" y="4677103"/>
              <a:ext cx="336331" cy="48347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706314" y="4298732"/>
              <a:ext cx="893379" cy="2102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6051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book titles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112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with a class of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book-block-title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and then the title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. </a:t>
            </a:r>
          </a:p>
          <a:p>
            <a:r>
              <a:rPr lang="en-US" dirty="0"/>
              <a:t>We need this to define what we want to extract in our crawl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383" y="3487964"/>
            <a:ext cx="970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&lt;div class=“book-block-title” itemprop=“name”&gt; 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Practical Machine Learning    &lt;/div&gt;</a:t>
            </a:r>
          </a:p>
        </p:txBody>
      </p:sp>
    </p:spTree>
    <p:extLst>
      <p:ext uri="{BB962C8B-B14F-4D97-AF65-F5344CB8AC3E}">
        <p14:creationId xmlns:p14="http://schemas.microsoft.com/office/powerpoint/2010/main" val="941357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765692"/>
            <a:ext cx="11021405" cy="718661"/>
          </a:xfrm>
        </p:spPr>
        <p:txBody>
          <a:bodyPr>
            <a:normAutofit/>
          </a:bodyPr>
          <a:lstStyle/>
          <a:p>
            <a:r>
              <a:rPr lang="en-US" dirty="0"/>
              <a:t>Creating first Scrapy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113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3" y="1615420"/>
            <a:ext cx="11021405" cy="4616450"/>
          </a:xfrm>
        </p:spPr>
        <p:txBody>
          <a:bodyPr/>
          <a:lstStyle/>
          <a:p>
            <a:r>
              <a:rPr lang="en-US" dirty="0"/>
              <a:t>Start a new Scrapy project: 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scrapy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startproject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basic_crawler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383" y="2581871"/>
            <a:ext cx="79113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New Scrapy project ‘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r>
              <a:rPr lang="en-US" dirty="0">
                <a:latin typeface="Consolas" panose="020B0609020204030204" pitchFamily="49" charset="0"/>
              </a:rPr>
              <a:t>’ created in: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/home/</a:t>
            </a:r>
            <a:r>
              <a:rPr lang="en-US" dirty="0" err="1">
                <a:latin typeface="Consolas" panose="020B0609020204030204" pitchFamily="49" charset="0"/>
              </a:rPr>
              <a:t>pentester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scrapy_projects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You can start your first spider with:</a:t>
            </a:r>
          </a:p>
          <a:p>
            <a:r>
              <a:rPr lang="en-US" dirty="0">
                <a:latin typeface="Consolas" panose="020B0609020204030204" pitchFamily="49" charset="0"/>
              </a:rPr>
              <a:t>	cd 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scrapy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genspider</a:t>
            </a:r>
            <a:r>
              <a:rPr lang="en-US" dirty="0">
                <a:latin typeface="Consolas" panose="020B0609020204030204" pitchFamily="49" charset="0"/>
              </a:rPr>
              <a:t> example example.com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10" y="88905"/>
            <a:ext cx="2434126" cy="4044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59" y="4324174"/>
            <a:ext cx="8007535" cy="21509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383" y="4144311"/>
            <a:ext cx="36773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 the command in ‘Anaconda prompt’</a:t>
            </a:r>
          </a:p>
          <a:p>
            <a:pPr lvl="0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(for windows 10,</a:t>
            </a:r>
          </a:p>
          <a:p>
            <a:pPr lvl="0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in bash for Linux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753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first Scrapy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114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Scrapy project: 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scrapy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startproject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basic_crawler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383" y="2792076"/>
            <a:ext cx="79113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New Scrapy project ‘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r>
              <a:rPr lang="en-US" dirty="0">
                <a:latin typeface="Consolas" panose="020B0609020204030204" pitchFamily="49" charset="0"/>
              </a:rPr>
              <a:t>’ created in: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/home/</a:t>
            </a:r>
            <a:r>
              <a:rPr lang="en-US" dirty="0" err="1">
                <a:latin typeface="Consolas" panose="020B0609020204030204" pitchFamily="49" charset="0"/>
              </a:rPr>
              <a:t>pentester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scrapy_projects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You can start your first spider with:</a:t>
            </a:r>
          </a:p>
          <a:p>
            <a:r>
              <a:rPr lang="en-US" dirty="0">
                <a:latin typeface="Consolas" panose="020B0609020204030204" pitchFamily="49" charset="0"/>
              </a:rPr>
              <a:t>	cd </a:t>
            </a:r>
            <a:r>
              <a:rPr lang="en-US" dirty="0" err="1">
                <a:latin typeface="Consolas" panose="020B0609020204030204" pitchFamily="49" charset="0"/>
              </a:rPr>
              <a:t>basic_crawler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scrapy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genspider</a:t>
            </a:r>
            <a:r>
              <a:rPr lang="en-US" dirty="0">
                <a:latin typeface="Consolas" panose="020B0609020204030204" pitchFamily="49" charset="0"/>
              </a:rPr>
              <a:t> example example.com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192" y="5137869"/>
            <a:ext cx="7086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When we create a project, </a:t>
            </a:r>
            <a:r>
              <a:rPr lang="en-US" sz="2400" b="1" dirty="0">
                <a:solidFill>
                  <a:srgbClr val="017E31"/>
                </a:solidFill>
                <a:latin typeface="+mj-lt"/>
              </a:rPr>
              <a:t>Scrapy automatically generates a folder with the basic structure of the crawler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086" y="1233434"/>
            <a:ext cx="2850127" cy="1790855"/>
          </a:xfrm>
          <a:prstGeom prst="rect">
            <a:avLst/>
          </a:prstGeom>
          <a:ln>
            <a:solidFill>
              <a:srgbClr val="017E3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83" y="3108906"/>
            <a:ext cx="4381880" cy="2629128"/>
          </a:xfrm>
          <a:prstGeom prst="rect">
            <a:avLst/>
          </a:prstGeom>
          <a:ln>
            <a:solidFill>
              <a:srgbClr val="017E31"/>
            </a:solidFill>
          </a:ln>
        </p:spPr>
      </p:pic>
      <p:sp>
        <p:nvSpPr>
          <p:cNvPr id="11" name="Rectangular Callout 10"/>
          <p:cNvSpPr/>
          <p:nvPr/>
        </p:nvSpPr>
        <p:spPr>
          <a:xfrm>
            <a:off x="4183117" y="243637"/>
            <a:ext cx="6537435" cy="905180"/>
          </a:xfrm>
          <a:prstGeom prst="wedgeRectCallout">
            <a:avLst>
              <a:gd name="adj1" fmla="val 42300"/>
              <a:gd name="adj2" fmla="val 319314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333333"/>
                </a:solidFill>
                <a:latin typeface="proxima-nova"/>
              </a:rPr>
              <a:t>Inside the </a:t>
            </a:r>
            <a:r>
              <a:rPr lang="en-US" sz="2400" b="1" dirty="0" err="1">
                <a:solidFill>
                  <a:srgbClr val="333333"/>
                </a:solidFill>
                <a:latin typeface="proxima-nova"/>
              </a:rPr>
              <a:t>basic_crawler</a:t>
            </a:r>
            <a:r>
              <a:rPr lang="en-US" sz="2400" dirty="0">
                <a:solidFill>
                  <a:srgbClr val="333333"/>
                </a:solidFill>
                <a:latin typeface="proxima-nova"/>
              </a:rPr>
              <a:t> directory, you will see another folder called </a:t>
            </a:r>
            <a:r>
              <a:rPr lang="en-US" sz="2400" dirty="0" err="1">
                <a:solidFill>
                  <a:srgbClr val="333333"/>
                </a:solidFill>
                <a:latin typeface="proxima-nova"/>
              </a:rPr>
              <a:t>basic_crawler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926317" y="5793069"/>
            <a:ext cx="5276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</a:rPr>
              <a:t>We shall work with the content of the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spiders</a:t>
            </a:r>
            <a:r>
              <a:rPr lang="en-US" sz="2400" b="1" dirty="0">
                <a:solidFill>
                  <a:srgbClr val="333333"/>
                </a:solidFill>
              </a:rPr>
              <a:t> folder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1981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Scrapy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115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750" y="1636441"/>
            <a:ext cx="4335619" cy="4616450"/>
          </a:xfrm>
        </p:spPr>
        <p:txBody>
          <a:bodyPr/>
          <a:lstStyle/>
          <a:p>
            <a:r>
              <a:rPr lang="en-US" sz="2000" dirty="0">
                <a:solidFill>
                  <a:srgbClr val="333333"/>
                </a:solidFill>
              </a:rPr>
              <a:t>Open the Atom editor, add this project with ”add a project folder”, and select </a:t>
            </a:r>
            <a:r>
              <a:rPr lang="en-US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basic_crawler</a:t>
            </a:r>
            <a:endParaRPr 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000" dirty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9" y="2825183"/>
            <a:ext cx="4075864" cy="360924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22002" y="623311"/>
            <a:ext cx="6773585" cy="5151547"/>
            <a:chOff x="4989790" y="1506180"/>
            <a:chExt cx="6773585" cy="51515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671" y="2080472"/>
              <a:ext cx="6718704" cy="4577255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989790" y="4361874"/>
              <a:ext cx="1863333" cy="2217601"/>
            </a:xfrm>
            <a:prstGeom prst="round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44671" y="1506180"/>
              <a:ext cx="67183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proxima-nova"/>
                </a:rPr>
                <a:t>The basic structure of a Scrapy project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1" idx="2"/>
            </p:cNvCxnSpPr>
            <p:nvPr/>
          </p:nvCxnSpPr>
          <p:spPr>
            <a:xfrm flipH="1">
              <a:off x="6442841" y="1967845"/>
              <a:ext cx="1961008" cy="2330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1603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56616" y="807732"/>
            <a:ext cx="11021405" cy="718661"/>
          </a:xfrm>
        </p:spPr>
        <p:txBody>
          <a:bodyPr/>
          <a:lstStyle/>
          <a:p>
            <a:r>
              <a:rPr lang="en-US" dirty="0"/>
              <a:t>Directory structure of the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116</a:t>
            </a:fld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456616" y="1709945"/>
            <a:ext cx="10304460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/>
              <a:t>basic_crawler</a:t>
            </a:r>
            <a:r>
              <a:rPr lang="en-US" b="1" dirty="0"/>
              <a:t>/</a:t>
            </a:r>
          </a:p>
          <a:p>
            <a:r>
              <a:rPr lang="en-US" dirty="0"/>
              <a:t>    </a:t>
            </a:r>
            <a:r>
              <a:rPr lang="en-US" dirty="0" err="1"/>
              <a:t>scrapy.cfg</a:t>
            </a:r>
            <a:r>
              <a:rPr lang="en-US" dirty="0"/>
              <a:t>           		 	# deploy configuration file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basic_crawler</a:t>
            </a:r>
            <a:r>
              <a:rPr lang="en-US" dirty="0"/>
              <a:t>/             		# project's Python module, you'll import your code from here</a:t>
            </a:r>
          </a:p>
          <a:p>
            <a:pPr lvl="1"/>
            <a:r>
              <a:rPr lang="en-US" dirty="0"/>
              <a:t>        __init__.py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 </a:t>
            </a:r>
            <a:r>
              <a:rPr lang="en-US" b="1" dirty="0">
                <a:solidFill>
                  <a:schemeClr val="accent1"/>
                </a:solidFill>
              </a:rPr>
              <a:t>items.py</a:t>
            </a:r>
            <a:r>
              <a:rPr lang="en-US" dirty="0"/>
              <a:t>          		# project items definition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 middlewares.py    	# project </a:t>
            </a:r>
            <a:r>
              <a:rPr lang="en-US" dirty="0" err="1"/>
              <a:t>middlewares</a:t>
            </a:r>
            <a:r>
              <a:rPr lang="en-US" dirty="0"/>
              <a:t>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 pipelines.py      		# project pipelines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 settings.py       		# project settings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spiders</a:t>
            </a:r>
            <a:r>
              <a:rPr lang="en-US" dirty="0"/>
              <a:t>/          		# a directory where you'll later put your spiders</a:t>
            </a:r>
          </a:p>
          <a:p>
            <a:pPr lvl="1"/>
            <a:r>
              <a:rPr lang="en-US" dirty="0"/>
              <a:t>						# we’ll create a spider in this folder</a:t>
            </a:r>
          </a:p>
          <a:p>
            <a:pPr lvl="1"/>
            <a:r>
              <a:rPr lang="en-US" dirty="0"/>
              <a:t>            __init__.py</a:t>
            </a:r>
          </a:p>
        </p:txBody>
      </p:sp>
    </p:spTree>
    <p:extLst>
      <p:ext uri="{BB962C8B-B14F-4D97-AF65-F5344CB8AC3E}">
        <p14:creationId xmlns:p14="http://schemas.microsoft.com/office/powerpoint/2010/main" val="2039833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7" y="780179"/>
            <a:ext cx="11939645" cy="57195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117</a:t>
            </a:fld>
            <a:endParaRPr lang="en-US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0147" y="329054"/>
            <a:ext cx="1085585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Create new Python file </a:t>
            </a:r>
            <a:r>
              <a:rPr lang="en-US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spiderman.py</a:t>
            </a:r>
            <a:r>
              <a:rPr lang="en-US" sz="2300" b="1" dirty="0">
                <a:solidFill>
                  <a:srgbClr val="0000FF"/>
                </a:solidFill>
              </a:rPr>
              <a:t> in </a:t>
            </a:r>
            <a:r>
              <a:rPr lang="en-US" sz="2300" b="1" dirty="0">
                <a:solidFill>
                  <a:srgbClr val="0000FF"/>
                </a:solidFill>
                <a:latin typeface="Consolas" panose="020B0609020204030204" pitchFamily="49" charset="0"/>
              </a:rPr>
              <a:t>‘</a:t>
            </a:r>
            <a:r>
              <a:rPr lang="en-US" sz="23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basic_crawler</a:t>
            </a:r>
            <a:r>
              <a:rPr lang="en-US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/spiders</a:t>
            </a:r>
            <a:r>
              <a:rPr lang="en-US" sz="2300" b="1" dirty="0">
                <a:solidFill>
                  <a:srgbClr val="0000FF"/>
                </a:solidFill>
                <a:latin typeface="Consolas" panose="020B0609020204030204" pitchFamily="49" charset="0"/>
              </a:rPr>
              <a:t>’</a:t>
            </a:r>
            <a:r>
              <a:rPr lang="en-US" sz="2300" b="1" dirty="0">
                <a:solidFill>
                  <a:srgbClr val="0000FF"/>
                </a:solidFill>
              </a:rPr>
              <a:t> directory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7271493" y="1310432"/>
            <a:ext cx="4663390" cy="120032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BaseSpider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Basic crawling class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Selector: 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Extracts data using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Xpath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Request: 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Performs the http request to the website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812676" y="3224450"/>
            <a:ext cx="1849821" cy="370910"/>
          </a:xfrm>
          <a:prstGeom prst="wedgeRectCallout">
            <a:avLst>
              <a:gd name="adj1" fmla="val -210089"/>
              <a:gd name="adj2" fmla="val -68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Crawler name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8164305" y="3821723"/>
            <a:ext cx="3904977" cy="602166"/>
          </a:xfrm>
          <a:prstGeom prst="wedgeRectCallout">
            <a:avLst>
              <a:gd name="adj1" fmla="val -78565"/>
              <a:gd name="adj2" fmla="val -112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a list of domains, which are allowed to be crawled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568972" y="2673416"/>
            <a:ext cx="5486400" cy="374737"/>
          </a:xfrm>
          <a:prstGeom prst="wedgeRectCallout">
            <a:avLst>
              <a:gd name="adj1" fmla="val -61308"/>
              <a:gd name="adj2" fmla="val 26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Our class inherits the functionality from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BaseSpider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052441" y="5465377"/>
            <a:ext cx="4966521" cy="1085986"/>
            <a:chOff x="7052442" y="5465377"/>
            <a:chExt cx="4626854" cy="1085986"/>
          </a:xfrm>
        </p:grpSpPr>
        <p:sp>
          <p:nvSpPr>
            <p:cNvPr id="16" name="TextBox 15"/>
            <p:cNvSpPr txBox="1"/>
            <p:nvPr/>
          </p:nvSpPr>
          <p:spPr>
            <a:xfrm>
              <a:off x="7052442" y="5628033"/>
              <a:ext cx="46268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Filter the lines containing: </a:t>
              </a:r>
            </a:p>
            <a:p>
              <a:r>
                <a:rPr lang="en-US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	&lt;div class=“book-block-title”</a:t>
              </a:r>
            </a:p>
            <a:p>
              <a:r>
                <a:rPr lang="en-US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and extract its text</a:t>
              </a:r>
            </a:p>
          </p:txBody>
        </p:sp>
        <p:cxnSp>
          <p:nvCxnSpPr>
            <p:cNvPr id="17" name="Straight Arrow Connector 16"/>
            <p:cNvCxnSpPr>
              <a:endCxn id="16" idx="0"/>
            </p:cNvCxnSpPr>
            <p:nvPr/>
          </p:nvCxnSpPr>
          <p:spPr>
            <a:xfrm>
              <a:off x="8671037" y="5465377"/>
              <a:ext cx="694832" cy="162656"/>
            </a:xfrm>
            <a:prstGeom prst="straightConnector1">
              <a:avLst/>
            </a:prstGeom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527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book titles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118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with a class of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book-block-title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and then the title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. </a:t>
            </a:r>
          </a:p>
          <a:p>
            <a:r>
              <a:rPr lang="en-US" dirty="0"/>
              <a:t>We need this to define what we want to extract in our crawl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383" y="3487964"/>
            <a:ext cx="970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&lt;div class=“book-block-title” itemprop=“name”&gt; 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Practical Machine Learning    &lt;/div&gt;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211" y="4603719"/>
            <a:ext cx="100623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Corresponds to the </a:t>
            </a:r>
            <a:r>
              <a:rPr lang="en-US" sz="2800" dirty="0" err="1">
                <a:latin typeface="+mj-lt"/>
              </a:rPr>
              <a:t>xpath</a:t>
            </a:r>
            <a:r>
              <a:rPr lang="en-US" sz="2800" dirty="0">
                <a:latin typeface="+mj-lt"/>
              </a:rPr>
              <a:t>: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//div[@class="book-block-title"]/text()</a:t>
            </a:r>
          </a:p>
        </p:txBody>
      </p:sp>
    </p:spTree>
    <p:extLst>
      <p:ext uri="{BB962C8B-B14F-4D97-AF65-F5344CB8AC3E}">
        <p14:creationId xmlns:p14="http://schemas.microsoft.com/office/powerpoint/2010/main" val="18448376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21" y="1089946"/>
            <a:ext cx="11532580" cy="84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Create new Python file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spiderman.py</a:t>
            </a:r>
            <a:r>
              <a:rPr lang="en-US" dirty="0">
                <a:solidFill>
                  <a:srgbClr val="0000FF"/>
                </a:solidFill>
              </a:rPr>
              <a:t> in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‘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basic_crawler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/spiders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0000FF"/>
                </a:solidFill>
              </a:rPr>
              <a:t> directory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119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3" y="1825625"/>
            <a:ext cx="11164717" cy="461645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name</a:t>
            </a:r>
            <a:r>
              <a:rPr lang="en-US" dirty="0"/>
              <a:t>: identifies the Spider. It must be unique within a project, that is, you can’t set the same name for different Spiders.</a:t>
            </a:r>
          </a:p>
          <a:p>
            <a:endParaRPr lang="en-US" dirty="0"/>
          </a:p>
          <a:p>
            <a:endParaRPr lang="en-US" sz="1100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parse()</a:t>
            </a:r>
            <a:r>
              <a:rPr lang="en-US" dirty="0"/>
              <a:t>: a method that will be called to handle the response downloaded for each of the requests made. </a:t>
            </a:r>
          </a:p>
          <a:p>
            <a:pPr lvl="1"/>
            <a:r>
              <a:rPr lang="en-US" dirty="0"/>
              <a:t>The response parameter is an instance of </a:t>
            </a:r>
            <a:r>
              <a:rPr lang="en-US" dirty="0" err="1"/>
              <a:t>TextResponse</a:t>
            </a:r>
            <a:r>
              <a:rPr lang="en-US" dirty="0"/>
              <a:t> that holds the page content and has further helpful methods to handle it.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50" y="5691278"/>
            <a:ext cx="4673467" cy="614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50" y="2887255"/>
            <a:ext cx="4122582" cy="7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006" y="295309"/>
            <a:ext cx="9885381" cy="59230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Reversing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68" y="1253331"/>
            <a:ext cx="111566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lang="en-US" dirty="0"/>
              <a:t> method reverses the order of a list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mylist = [“red”, “green”, “blue”]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mylist.</a:t>
            </a:r>
            <a:r>
              <a:rPr lang="en-US" sz="2400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reverse()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print(mylist)  #gives [“blue”, “green”, “red”]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mutates the list!</a:t>
            </a: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The original order is lost</a:t>
            </a:r>
          </a:p>
          <a:p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lang="en-US" dirty="0"/>
              <a:t> does not return a value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So do NOT do this: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mylist = </a:t>
            </a:r>
            <a:r>
              <a:rPr lang="en-US" sz="2400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mylist.reverse() </a:t>
            </a:r>
            <a:r>
              <a:rPr lang="en-US" sz="2400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# ERROR – </a:t>
            </a:r>
            <a:r>
              <a:rPr lang="en-US" sz="2400" b="1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mylist becomes None </a:t>
            </a:r>
            <a:r>
              <a:rPr lang="en-US" sz="2400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!</a:t>
            </a:r>
          </a:p>
          <a:p>
            <a:pPr marL="1371600" lvl="3" indent="0">
              <a:buNone/>
            </a:pPr>
            <a:endParaRPr lang="en-US" sz="2400" dirty="0">
              <a:solidFill>
                <a:srgbClr val="FF0000"/>
              </a:solidFill>
              <a:highlight>
                <a:srgbClr val="00FFFF"/>
              </a:highligh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89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120</a:t>
            </a:fld>
            <a:endParaRPr lang="en-US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0147" y="329054"/>
            <a:ext cx="288091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Executing the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40145" y="897191"/>
            <a:ext cx="10622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~/</a:t>
            </a:r>
            <a:r>
              <a:rPr lang="en-US" sz="2400" b="1" dirty="0" err="1">
                <a:latin typeface="Consolas" panose="020B0609020204030204" pitchFamily="49" charset="0"/>
              </a:rPr>
              <a:t>scrapy_projects</a:t>
            </a:r>
            <a:r>
              <a:rPr lang="en-US" sz="2400" b="1" dirty="0">
                <a:latin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</a:rPr>
              <a:t>basic_crawler</a:t>
            </a:r>
            <a:r>
              <a:rPr lang="en-US" sz="2400" b="1" dirty="0">
                <a:latin typeface="Consolas" panose="020B0609020204030204" pitchFamily="49" charset="0"/>
              </a:rPr>
              <a:t>$ </a:t>
            </a:r>
            <a:r>
              <a:rPr lang="en-US" sz="2400" b="1" dirty="0" err="1">
                <a:solidFill>
                  <a:srgbClr val="017E31"/>
                </a:solidFill>
                <a:latin typeface="Consolas" panose="020B0609020204030204" pitchFamily="49" charset="0"/>
              </a:rPr>
              <a:t>scrapy</a:t>
            </a:r>
            <a:r>
              <a:rPr lang="en-US" sz="2400" b="1" dirty="0">
                <a:solidFill>
                  <a:srgbClr val="017E31"/>
                </a:solidFill>
                <a:latin typeface="Consolas" panose="020B0609020204030204" pitchFamily="49" charset="0"/>
              </a:rPr>
              <a:t> crawl </a:t>
            </a:r>
            <a:r>
              <a:rPr lang="en-US" sz="2400" b="1" dirty="0" err="1">
                <a:solidFill>
                  <a:srgbClr val="017E31"/>
                </a:solidFill>
                <a:latin typeface="Consolas" panose="020B0609020204030204" pitchFamily="49" charset="0"/>
              </a:rPr>
              <a:t>basic_crawler</a:t>
            </a:r>
            <a:endParaRPr lang="en-US" sz="2400" b="1" dirty="0">
              <a:solidFill>
                <a:srgbClr val="017E3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6" y="1480717"/>
            <a:ext cx="11972405" cy="165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7" y="3428999"/>
            <a:ext cx="6081287" cy="204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0605" y="55835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so on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6999891" y="4477407"/>
            <a:ext cx="4866288" cy="1755227"/>
          </a:xfrm>
          <a:prstGeom prst="wedgeRoundRectCallout">
            <a:avLst>
              <a:gd name="adj1" fmla="val -7853"/>
              <a:gd name="adj2" fmla="val -230822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17E31"/>
                </a:solidFill>
                <a:latin typeface="Consolas" panose="020B0609020204030204" pitchFamily="49" charset="0"/>
              </a:rPr>
              <a:t>basic_crawler</a:t>
            </a:r>
            <a:r>
              <a:rPr lang="en-US" sz="2400" b="1" dirty="0">
                <a:solidFill>
                  <a:srgbClr val="017E31"/>
                </a:solidFill>
                <a:latin typeface="Consolas" panose="020B0609020204030204" pitchFamily="49" charset="0"/>
              </a:rPr>
              <a:t> because it is the name of our spider i.e.spiderman.py </a:t>
            </a:r>
          </a:p>
        </p:txBody>
      </p:sp>
    </p:spTree>
    <p:extLst>
      <p:ext uri="{BB962C8B-B14F-4D97-AF65-F5344CB8AC3E}">
        <p14:creationId xmlns:p14="http://schemas.microsoft.com/office/powerpoint/2010/main" val="2177091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121</a:t>
            </a:fld>
            <a:endParaRPr lang="en-US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0147" y="329054"/>
            <a:ext cx="711605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Attention: If you see the following error message: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1" y="938555"/>
            <a:ext cx="6896698" cy="346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6199" y="2507581"/>
            <a:ext cx="49358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It is a </a:t>
            </a:r>
            <a:r>
              <a:rPr lang="en-US" sz="2000" dirty="0" err="1"/>
              <a:t>scrapy</a:t>
            </a:r>
            <a:r>
              <a:rPr lang="en-US" sz="2000" dirty="0"/>
              <a:t> bug, either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upgrade to </a:t>
            </a:r>
            <a:r>
              <a:rPr lang="en-US" sz="2000" b="1" dirty="0" err="1">
                <a:solidFill>
                  <a:srgbClr val="FF0000"/>
                </a:solidFill>
              </a:rPr>
              <a:t>scrapy</a:t>
            </a:r>
            <a:r>
              <a:rPr lang="en-US" sz="2000" b="1" dirty="0">
                <a:solidFill>
                  <a:srgbClr val="FF0000"/>
                </a:solidFill>
              </a:rPr>
              <a:t> 1.x </a:t>
            </a:r>
            <a:r>
              <a:rPr lang="en-US" sz="2000" dirty="0"/>
              <a:t> or add: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DOWNLOAD_HANDLERS = {'s3': None}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/>
              <a:t>to </a:t>
            </a:r>
            <a:r>
              <a:rPr lang="en-US" sz="2000" dirty="0">
                <a:latin typeface="Consolas" panose="020B0609020204030204" pitchFamily="49" charset="0"/>
              </a:rPr>
              <a:t>settings.py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58989" y="3962400"/>
            <a:ext cx="6832031" cy="2463800"/>
            <a:chOff x="3958989" y="3962400"/>
            <a:chExt cx="6832031" cy="2463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989" y="4225159"/>
              <a:ext cx="6832031" cy="220104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4361793" y="6085490"/>
              <a:ext cx="1744717" cy="34071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343697" y="3962400"/>
              <a:ext cx="536027" cy="443555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0323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</a:t>
            </a:r>
            <a:r>
              <a:rPr lang="en-US" dirty="0">
                <a:solidFill>
                  <a:srgbClr val="FF0000"/>
                </a:solidFill>
              </a:rPr>
              <a:t>Proper</a:t>
            </a:r>
            <a:r>
              <a:rPr lang="en-US" dirty="0"/>
              <a:t> Scrapy project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122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Scrapy project: 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scrapy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startproject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basic_crawler_proper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9142" y="2833440"/>
            <a:ext cx="9855796" cy="330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New Scrapy project '</a:t>
            </a:r>
            <a:r>
              <a:rPr lang="en-US" dirty="0" err="1"/>
              <a:t>basic_crawler_proper</a:t>
            </a:r>
            <a:r>
              <a:rPr lang="en-US" dirty="0"/>
              <a:t>' created in:</a:t>
            </a:r>
          </a:p>
          <a:p>
            <a:r>
              <a:rPr lang="en-US" dirty="0"/>
              <a:t>    /home/</a:t>
            </a:r>
            <a:r>
              <a:rPr lang="en-US" dirty="0" err="1"/>
              <a:t>pentester</a:t>
            </a:r>
            <a:r>
              <a:rPr lang="en-US" dirty="0"/>
              <a:t>/</a:t>
            </a:r>
            <a:r>
              <a:rPr lang="en-US" dirty="0" err="1"/>
              <a:t>scrapy_projects</a:t>
            </a:r>
            <a:r>
              <a:rPr lang="en-US" dirty="0"/>
              <a:t>/</a:t>
            </a:r>
            <a:r>
              <a:rPr lang="en-US" dirty="0" err="1"/>
              <a:t>basic_crawler_proper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You can start your first spider with:</a:t>
            </a:r>
          </a:p>
          <a:p>
            <a:r>
              <a:rPr lang="en-US" dirty="0"/>
              <a:t>    cd </a:t>
            </a:r>
            <a:r>
              <a:rPr lang="en-US" dirty="0" err="1"/>
              <a:t>basic_crawler_proper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scrapy</a:t>
            </a:r>
            <a:r>
              <a:rPr lang="en-US" dirty="0"/>
              <a:t> </a:t>
            </a:r>
            <a:r>
              <a:rPr lang="en-US" dirty="0" err="1"/>
              <a:t>genspider</a:t>
            </a:r>
            <a:r>
              <a:rPr lang="en-US" dirty="0"/>
              <a:t> example example.com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600" b="1" dirty="0">
                <a:solidFill>
                  <a:srgbClr val="FF0000"/>
                </a:solidFill>
                <a:latin typeface="Consolas" panose="020B0609020204030204" pitchFamily="49" charset="0"/>
              </a:rPr>
              <a:t>Execute in ‘Anaconda prompt’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panose="020B0609020204030204" pitchFamily="49" charset="0"/>
              </a:rPr>
              <a:t>(for windows 10, in bash for Linux)</a:t>
            </a:r>
          </a:p>
        </p:txBody>
      </p:sp>
    </p:spTree>
    <p:extLst>
      <p:ext uri="{BB962C8B-B14F-4D97-AF65-F5344CB8AC3E}">
        <p14:creationId xmlns:p14="http://schemas.microsoft.com/office/powerpoint/2010/main" val="37000638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509"/>
          <a:stretch/>
        </p:blipFill>
        <p:spPr>
          <a:xfrm>
            <a:off x="5004756" y="2103731"/>
            <a:ext cx="6661726" cy="4561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4" y="726968"/>
            <a:ext cx="4708633" cy="71866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 First </a:t>
            </a:r>
            <a:r>
              <a:rPr lang="en-US" sz="2400" dirty="0">
                <a:solidFill>
                  <a:srgbClr val="FF0000"/>
                </a:solidFill>
              </a:rPr>
              <a:t>Proper</a:t>
            </a:r>
            <a:r>
              <a:rPr lang="en-US" sz="2400" dirty="0"/>
              <a:t> Scrapy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123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750" y="1636441"/>
            <a:ext cx="4335619" cy="4616450"/>
          </a:xfrm>
        </p:spPr>
        <p:txBody>
          <a:bodyPr/>
          <a:lstStyle/>
          <a:p>
            <a:r>
              <a:rPr lang="en-US" sz="2000" dirty="0">
                <a:solidFill>
                  <a:srgbClr val="333333"/>
                </a:solidFill>
              </a:rPr>
              <a:t>Open the Atom editor, add this project with ”add a project folder”, and select </a:t>
            </a:r>
            <a:r>
              <a:rPr lang="en-US" sz="2000" b="1" dirty="0" err="1">
                <a:solidFill>
                  <a:srgbClr val="017E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basic_crawler_proper</a:t>
            </a:r>
            <a:endParaRPr lang="en-US" sz="2000" b="1" dirty="0">
              <a:solidFill>
                <a:srgbClr val="017E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9" y="2825183"/>
            <a:ext cx="4075864" cy="360924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989790" y="4847287"/>
            <a:ext cx="1863333" cy="181829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358394" y="1985220"/>
            <a:ext cx="73573" cy="2786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685368" y="150941"/>
            <a:ext cx="67183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7E31"/>
                </a:solidFill>
                <a:latin typeface="proxima-nova"/>
              </a:rPr>
              <a:t>We need to specify what are the things </a:t>
            </a:r>
            <a:r>
              <a:rPr lang="en-US" sz="2000" b="1" dirty="0">
                <a:solidFill>
                  <a:srgbClr val="017E31"/>
                </a:solidFill>
                <a:latin typeface="proxima-nova"/>
              </a:rPr>
              <a:t>we are interested in getting</a:t>
            </a:r>
            <a:r>
              <a:rPr lang="en-US" sz="2000" dirty="0">
                <a:solidFill>
                  <a:srgbClr val="017E31"/>
                </a:solidFill>
                <a:latin typeface="proxima-nova"/>
              </a:rPr>
              <a:t> while crawling a website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proxima-nova"/>
              </a:rPr>
              <a:t>These things are called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items</a:t>
            </a:r>
            <a:r>
              <a:rPr lang="en-US" sz="2000" dirty="0">
                <a:solidFill>
                  <a:srgbClr val="333333"/>
                </a:solidFill>
                <a:latin typeface="proxima-nova"/>
              </a:rPr>
              <a:t> in Scrapy </a:t>
            </a:r>
            <a:r>
              <a:rPr lang="en-US" sz="2000" dirty="0">
                <a:solidFill>
                  <a:srgbClr val="000000"/>
                </a:solidFill>
                <a:latin typeface="proxima-nova"/>
              </a:rPr>
              <a:t>and think about them as </a:t>
            </a:r>
            <a:r>
              <a:rPr lang="en-US" sz="2000" b="1" dirty="0">
                <a:solidFill>
                  <a:srgbClr val="000000"/>
                </a:solidFill>
                <a:latin typeface="proxima-nova"/>
              </a:rPr>
              <a:t>our data model</a:t>
            </a:r>
            <a:endParaRPr lang="en-US" sz="2000" dirty="0">
              <a:solidFill>
                <a:srgbClr val="333333"/>
              </a:solidFill>
              <a:latin typeface="proxima-nov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proxima-nova"/>
              </a:rPr>
              <a:t>Edit the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items.py</a:t>
            </a:r>
            <a:r>
              <a:rPr lang="en-US" sz="2000" dirty="0">
                <a:solidFill>
                  <a:srgbClr val="333333"/>
                </a:solidFill>
                <a:latin typeface="proxima-nova"/>
              </a:rPr>
              <a:t> file and define our first item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proxima-nova"/>
              </a:rPr>
              <a:t>We can see the class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BasicCrawlerItem</a:t>
            </a:r>
            <a:r>
              <a:rPr lang="en-US" sz="2000" dirty="0">
                <a:solidFill>
                  <a:srgbClr val="333333"/>
                </a:solidFill>
                <a:latin typeface="proxima-nova"/>
              </a:rPr>
              <a:t> was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37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124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68" y="1594397"/>
            <a:ext cx="5322848" cy="1968609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813736" y="458372"/>
            <a:ext cx="5812223" cy="304800"/>
          </a:xfrm>
          <a:prstGeom prst="wedgeRectCallout">
            <a:avLst>
              <a:gd name="adj1" fmla="val -88837"/>
              <a:gd name="adj2" fmla="val 856843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Add this line and delete </a:t>
            </a:r>
            <a:r>
              <a:rPr lang="en-US" dirty="0">
                <a:latin typeface="Consolas" panose="020B0609020204030204" pitchFamily="49" charset="0"/>
              </a:rPr>
              <a:t>pass</a:t>
            </a:r>
            <a:r>
              <a:rPr lang="en-US" dirty="0">
                <a:latin typeface="+mj-lt"/>
              </a:rPr>
              <a:t> which was already written</a:t>
            </a:r>
            <a:r>
              <a:rPr lang="en-US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155" y="1089714"/>
            <a:ext cx="6945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Step1: Working on the class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BasicCrawlerItem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in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items.py</a:t>
            </a:r>
            <a:r>
              <a:rPr lang="en-US" b="1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7603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125</a:t>
            </a:fld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0561" y="891909"/>
            <a:ext cx="10707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Step2: Create new </a:t>
            </a:r>
            <a:r>
              <a:rPr lang="en-US" b="1" dirty="0" err="1">
                <a:solidFill>
                  <a:srgbClr val="0000FF"/>
                </a:solidFill>
              </a:rPr>
              <a:t>py</a:t>
            </a:r>
            <a:r>
              <a:rPr lang="en-US" b="1" dirty="0">
                <a:solidFill>
                  <a:srgbClr val="0000FF"/>
                </a:solidFill>
              </a:rPr>
              <a:t> file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spiderman.py</a:t>
            </a:r>
            <a:r>
              <a:rPr lang="en-US" b="1" dirty="0">
                <a:solidFill>
                  <a:srgbClr val="0000FF"/>
                </a:solidFill>
              </a:rPr>
              <a:t> in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‘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basic_crawler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/spiders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’</a:t>
            </a:r>
            <a:r>
              <a:rPr lang="en-US" b="1" dirty="0">
                <a:solidFill>
                  <a:srgbClr val="0000FF"/>
                </a:solidFill>
              </a:rPr>
              <a:t> directory as before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4134" y="1261241"/>
            <a:ext cx="9519466" cy="5201357"/>
            <a:chOff x="234134" y="1261241"/>
            <a:chExt cx="9519466" cy="52013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134" y="1261241"/>
              <a:ext cx="9519466" cy="520135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6463862" y="1718442"/>
              <a:ext cx="578069" cy="26275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240924" y="2690649"/>
              <a:ext cx="578069" cy="26275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412828" y="5460125"/>
              <a:ext cx="578069" cy="26275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514129" y="5960836"/>
              <a:ext cx="578069" cy="26275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739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126</a:t>
            </a:fld>
            <a:endParaRPr lang="en-US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3787" y="329054"/>
            <a:ext cx="288091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dirty="0">
                <a:solidFill>
                  <a:srgbClr val="0000FF"/>
                </a:solidFill>
              </a:rPr>
              <a:t>Executing the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33785" y="686958"/>
            <a:ext cx="11967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~/</a:t>
            </a:r>
            <a:r>
              <a:rPr lang="en-US" sz="2000" b="1" dirty="0" err="1">
                <a:latin typeface="Consolas" panose="020B0609020204030204" pitchFamily="49" charset="0"/>
              </a:rPr>
              <a:t>scrapy_projects</a:t>
            </a:r>
            <a:r>
              <a:rPr lang="en-US" sz="2000" b="1" dirty="0">
                <a:latin typeface="Consolas" panose="020B0609020204030204" pitchFamily="49" charset="0"/>
              </a:rPr>
              <a:t>/</a:t>
            </a:r>
            <a:r>
              <a:rPr lang="en-US" sz="2000" b="1" dirty="0" err="1">
                <a:latin typeface="Consolas" panose="020B0609020204030204" pitchFamily="49" charset="0"/>
              </a:rPr>
              <a:t>basic_crawler_proper</a:t>
            </a:r>
            <a:r>
              <a:rPr lang="en-US" sz="2000" b="1" dirty="0">
                <a:latin typeface="Consolas" panose="020B0609020204030204" pitchFamily="49" charset="0"/>
              </a:rPr>
              <a:t>$ </a:t>
            </a:r>
            <a:r>
              <a:rPr lang="en-US" sz="2000" b="1" dirty="0" err="1">
                <a:latin typeface="Consolas" panose="020B0609020204030204" pitchFamily="49" charset="0"/>
              </a:rPr>
              <a:t>scrapy</a:t>
            </a:r>
            <a:r>
              <a:rPr lang="en-US" sz="2000" b="1" dirty="0">
                <a:latin typeface="Consolas" panose="020B0609020204030204" pitchFamily="49" charset="0"/>
              </a:rPr>
              <a:t> crawl </a:t>
            </a:r>
            <a:r>
              <a:rPr lang="en-US" sz="2000" b="1" dirty="0" err="1">
                <a:latin typeface="Consolas" panose="020B0609020204030204" pitchFamily="49" charset="0"/>
              </a:rPr>
              <a:t>basic_crawler_proper</a:t>
            </a:r>
            <a:endParaRPr lang="en-US" sz="2000" b="1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47" y="1288006"/>
            <a:ext cx="6957663" cy="224809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3585" y="3621538"/>
            <a:ext cx="11967772" cy="3077563"/>
            <a:chOff x="363585" y="3621538"/>
            <a:chExt cx="11967772" cy="3077563"/>
          </a:xfrm>
        </p:grpSpPr>
        <p:sp>
          <p:nvSpPr>
            <p:cNvPr id="11" name="TextBox 10"/>
            <p:cNvSpPr txBox="1"/>
            <p:nvPr/>
          </p:nvSpPr>
          <p:spPr>
            <a:xfrm>
              <a:off x="363585" y="3621538"/>
              <a:ext cx="1156226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rgbClr val="0000FF"/>
                  </a:solidFill>
                </a:rPr>
                <a:t>Writing in a file in </a:t>
              </a:r>
              <a:r>
                <a:rPr lang="en-US" sz="2300" dirty="0" err="1">
                  <a:solidFill>
                    <a:srgbClr val="0000FF"/>
                  </a:solidFill>
                </a:rPr>
                <a:t>json</a:t>
              </a:r>
              <a:r>
                <a:rPr lang="en-US" sz="2300" dirty="0">
                  <a:solidFill>
                    <a:srgbClr val="0000FF"/>
                  </a:solidFill>
                </a:rPr>
                <a:t> format (must be run from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~/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scrapy_projects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/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basic_crawler_proper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$</a:t>
              </a:r>
              <a:r>
                <a:rPr lang="en-US" sz="2300" dirty="0">
                  <a:solidFill>
                    <a:srgbClr val="0000FF"/>
                  </a:solidFill>
                </a:rPr>
                <a:t>):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585" y="4071834"/>
              <a:ext cx="119677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</a:rPr>
                <a:t>$ </a:t>
              </a:r>
              <a:r>
                <a:rPr lang="en-US" sz="2000" b="1" dirty="0" err="1">
                  <a:latin typeface="Consolas" panose="020B0609020204030204" pitchFamily="49" charset="0"/>
                </a:rPr>
                <a:t>scrapy</a:t>
              </a:r>
              <a:r>
                <a:rPr lang="en-US" sz="2000" b="1" dirty="0">
                  <a:latin typeface="Consolas" panose="020B0609020204030204" pitchFamily="49" charset="0"/>
                </a:rPr>
                <a:t> crawl </a:t>
              </a:r>
              <a:r>
                <a:rPr lang="en-US" sz="2000" b="1" dirty="0" err="1">
                  <a:latin typeface="Consolas" panose="020B0609020204030204" pitchFamily="49" charset="0"/>
                </a:rPr>
                <a:t>basic_crawler_proper</a:t>
              </a:r>
              <a:r>
                <a:rPr lang="en-US" sz="2000" b="1" dirty="0">
                  <a:latin typeface="Consolas" panose="020B0609020204030204" pitchFamily="49" charset="0"/>
                </a:rPr>
                <a:t> -o </a:t>
              </a:r>
              <a:r>
                <a:rPr lang="en-US" sz="2000" b="1" dirty="0" err="1">
                  <a:latin typeface="Consolas" panose="020B0609020204030204" pitchFamily="49" charset="0"/>
                </a:rPr>
                <a:t>books.json</a:t>
              </a:r>
              <a:r>
                <a:rPr lang="en-US" sz="2000" b="1" dirty="0">
                  <a:latin typeface="Consolas" panose="020B0609020204030204" pitchFamily="49" charset="0"/>
                </a:rPr>
                <a:t> –t </a:t>
              </a:r>
              <a:r>
                <a:rPr lang="en-US" sz="2000" b="1" dirty="0" err="1">
                  <a:latin typeface="Consolas" panose="020B0609020204030204" pitchFamily="49" charset="0"/>
                </a:rPr>
                <a:t>json</a:t>
              </a:r>
              <a:r>
                <a:rPr lang="en-US" sz="2000" b="1" dirty="0">
                  <a:latin typeface="Consolas" panose="020B0609020204030204" pitchFamily="49" charset="0"/>
                </a:rPr>
                <a:t>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547" y="4611040"/>
              <a:ext cx="4717189" cy="2088061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317440" y="4474123"/>
            <a:ext cx="5194924" cy="1187551"/>
            <a:chOff x="5317440" y="4474123"/>
            <a:chExt cx="5194924" cy="1187551"/>
          </a:xfrm>
        </p:grpSpPr>
        <p:sp>
          <p:nvSpPr>
            <p:cNvPr id="15" name="TextBox 14"/>
            <p:cNvSpPr txBox="1"/>
            <p:nvPr/>
          </p:nvSpPr>
          <p:spPr>
            <a:xfrm>
              <a:off x="5317440" y="4474123"/>
              <a:ext cx="394319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rgbClr val="0000FF"/>
                  </a:solidFill>
                </a:rPr>
                <a:t>Writing in a file in csv format: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17440" y="4953788"/>
              <a:ext cx="519492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</a:rPr>
                <a:t>$ </a:t>
              </a:r>
              <a:r>
                <a:rPr lang="en-US" sz="2000" b="1" dirty="0" err="1">
                  <a:latin typeface="Consolas" panose="020B0609020204030204" pitchFamily="49" charset="0"/>
                </a:rPr>
                <a:t>scrapy</a:t>
              </a:r>
              <a:r>
                <a:rPr lang="en-US" sz="2000" b="1" dirty="0">
                  <a:latin typeface="Consolas" panose="020B0609020204030204" pitchFamily="49" charset="0"/>
                </a:rPr>
                <a:t> crawl </a:t>
              </a:r>
              <a:r>
                <a:rPr lang="en-US" sz="2000" b="1" dirty="0" err="1">
                  <a:latin typeface="Consolas" panose="020B0609020204030204" pitchFamily="49" charset="0"/>
                </a:rPr>
                <a:t>basic_crawler_proper</a:t>
              </a:r>
              <a:r>
                <a:rPr lang="en-US" sz="2000" b="1" dirty="0">
                  <a:latin typeface="Consolas" panose="020B0609020204030204" pitchFamily="49" charset="0"/>
                </a:rPr>
                <a:t> -</a:t>
              </a:r>
              <a:r>
                <a:rPr lang="en-US" sz="2000" b="1">
                  <a:latin typeface="Consolas" panose="020B0609020204030204" pitchFamily="49" charset="0"/>
                </a:rPr>
                <a:t>o books.csv </a:t>
              </a:r>
              <a:r>
                <a:rPr lang="en-US" sz="2000" b="1" dirty="0">
                  <a:latin typeface="Consolas" panose="020B0609020204030204" pitchFamily="49" charset="0"/>
                </a:rPr>
                <a:t>–t csv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JSON: </a:t>
            </a:r>
            <a:r>
              <a:rPr lang="en-US" dirty="0"/>
              <a:t>J</a:t>
            </a:r>
            <a:r>
              <a:rPr lang="en-US" b="0" dirty="0"/>
              <a:t>ava</a:t>
            </a:r>
            <a:r>
              <a:rPr lang="en-US" dirty="0"/>
              <a:t>S</a:t>
            </a:r>
            <a:r>
              <a:rPr lang="en-US" b="0" dirty="0"/>
              <a:t>cript </a:t>
            </a:r>
            <a:r>
              <a:rPr lang="en-US" dirty="0"/>
              <a:t>O</a:t>
            </a:r>
            <a:r>
              <a:rPr lang="en-US" b="0" dirty="0"/>
              <a:t>bject </a:t>
            </a:r>
            <a:r>
              <a:rPr lang="en-US" dirty="0"/>
              <a:t>N</a:t>
            </a:r>
            <a:r>
              <a:rPr lang="en-US" b="0" dirty="0"/>
              <a:t>otation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127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is a syntax for storing and exchanging data.</a:t>
            </a:r>
          </a:p>
          <a:p>
            <a:r>
              <a:rPr lang="en-US" dirty="0"/>
              <a:t>JSON is text, written with JavaScript object notation.</a:t>
            </a:r>
          </a:p>
          <a:p>
            <a:r>
              <a:rPr lang="en-US" dirty="0"/>
              <a:t>When exchanging data between a browser and a server, the data can only be text.</a:t>
            </a:r>
          </a:p>
          <a:p>
            <a:r>
              <a:rPr lang="en-US" dirty="0"/>
              <a:t>JSON is text, and we can convert any JavaScript object into JSON, and send JSON to the server.</a:t>
            </a:r>
          </a:p>
          <a:p>
            <a:r>
              <a:rPr lang="en-US" dirty="0"/>
              <a:t>We can also convert any JSON received from the server into JavaScript objects.</a:t>
            </a:r>
          </a:p>
          <a:p>
            <a:r>
              <a:rPr lang="en-US" dirty="0"/>
              <a:t>This way we can work with the data as JavaScript objects, with no complicated parsing and translations.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67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128</a:t>
            </a:fld>
            <a:endParaRPr lang="en-US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3269" y="135485"/>
            <a:ext cx="11022013" cy="717550"/>
          </a:xfrm>
        </p:spPr>
        <p:txBody>
          <a:bodyPr>
            <a:normAutofit/>
          </a:bodyPr>
          <a:lstStyle/>
          <a:p>
            <a:r>
              <a:rPr lang="en-US" b="1" dirty="0"/>
              <a:t>JSON examples: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73269" y="984797"/>
            <a:ext cx="11022013" cy="4616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17E31"/>
                </a:solidFill>
                <a:latin typeface="Consolas" panose="020B0609020204030204" pitchFamily="49" charset="0"/>
              </a:rPr>
              <a:t>'{"</a:t>
            </a:r>
            <a:r>
              <a:rPr lang="en-US" dirty="0" err="1">
                <a:solidFill>
                  <a:srgbClr val="017E31"/>
                </a:solidFill>
                <a:latin typeface="Consolas" panose="020B0609020204030204" pitchFamily="49" charset="0"/>
              </a:rPr>
              <a:t>name":"John</a:t>
            </a:r>
            <a:r>
              <a:rPr lang="en-US" dirty="0">
                <a:solidFill>
                  <a:srgbClr val="017E31"/>
                </a:solidFill>
                <a:latin typeface="Consolas" panose="020B0609020204030204" pitchFamily="49" charset="0"/>
              </a:rPr>
              <a:t>", "age":31, "</a:t>
            </a:r>
            <a:r>
              <a:rPr lang="en-US" dirty="0" err="1">
                <a:solidFill>
                  <a:srgbClr val="017E31"/>
                </a:solidFill>
                <a:latin typeface="Consolas" panose="020B0609020204030204" pitchFamily="49" charset="0"/>
              </a:rPr>
              <a:t>city":"New</a:t>
            </a:r>
            <a:r>
              <a:rPr lang="en-US" dirty="0">
                <a:solidFill>
                  <a:srgbClr val="017E31"/>
                </a:solidFill>
                <a:latin typeface="Consolas" panose="020B0609020204030204" pitchFamily="49" charset="0"/>
              </a:rPr>
              <a:t> York"}';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[{“Title”:“\n\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tLearn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Kotlin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programming…”},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{{“Title”:“\n\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tAngular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6 for Enterprise-Ready Web…”},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31" y="2830356"/>
            <a:ext cx="8123457" cy="35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286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CSV: C</a:t>
            </a:r>
            <a:r>
              <a:rPr lang="en-US" b="0" dirty="0"/>
              <a:t>omma </a:t>
            </a:r>
            <a:r>
              <a:rPr lang="en-US" dirty="0"/>
              <a:t>S</a:t>
            </a:r>
            <a:r>
              <a:rPr lang="en-US" b="0" dirty="0"/>
              <a:t>eparated </a:t>
            </a:r>
            <a:r>
              <a:rPr lang="en-US" dirty="0"/>
              <a:t>V</a:t>
            </a:r>
            <a:r>
              <a:rPr lang="en-US" b="0" dirty="0"/>
              <a:t>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129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is a </a:t>
            </a:r>
            <a:r>
              <a:rPr lang="en-US" dirty="0">
                <a:solidFill>
                  <a:srgbClr val="FF0000"/>
                </a:solidFill>
              </a:rPr>
              <a:t>simple file format </a:t>
            </a:r>
            <a:r>
              <a:rPr lang="en-US" dirty="0"/>
              <a:t>used to </a:t>
            </a:r>
            <a:r>
              <a:rPr lang="en-US" dirty="0">
                <a:solidFill>
                  <a:srgbClr val="FF0000"/>
                </a:solidFill>
              </a:rPr>
              <a:t>store tabular data</a:t>
            </a:r>
            <a:r>
              <a:rPr lang="en-US" dirty="0"/>
              <a:t>, such as a spreadsheet or database. </a:t>
            </a:r>
          </a:p>
          <a:p>
            <a:r>
              <a:rPr lang="en-US" dirty="0"/>
              <a:t>Files in the CSV format can be imported to and exported from programs that </a:t>
            </a:r>
            <a:r>
              <a:rPr lang="en-US" b="1" dirty="0"/>
              <a:t>store data in tables</a:t>
            </a:r>
            <a:r>
              <a:rPr lang="en-US" dirty="0"/>
              <a:t>, such as Microsoft Excel or OpenOffice Calc.</a:t>
            </a:r>
          </a:p>
        </p:txBody>
      </p:sp>
    </p:spTree>
    <p:extLst>
      <p:ext uri="{BB962C8B-B14F-4D97-AF65-F5344CB8AC3E}">
        <p14:creationId xmlns:p14="http://schemas.microsoft.com/office/powerpoint/2010/main" val="358055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151" y="276023"/>
            <a:ext cx="9928412" cy="581548"/>
          </a:xfrm>
        </p:spPr>
        <p:txBody>
          <a:bodyPr>
            <a:noAutofit/>
          </a:bodyPr>
          <a:lstStyle/>
          <a:p>
            <a:r>
              <a:rPr lang="en-US" dirty="0"/>
              <a:t>Reversing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70" y="1253330"/>
            <a:ext cx="10515600" cy="4888851"/>
          </a:xfrm>
        </p:spPr>
        <p:txBody>
          <a:bodyPr/>
          <a:lstStyle/>
          <a:p>
            <a:r>
              <a:rPr lang="en-US" dirty="0"/>
              <a:t>If you need a </a:t>
            </a:r>
            <a:r>
              <a:rPr lang="en-US" i="1" dirty="0"/>
              <a:t>new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revers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i="1" dirty="0">
                <a:highlight>
                  <a:srgbClr val="FFFF00"/>
                </a:highlight>
              </a:rPr>
              <a:t>copy</a:t>
            </a:r>
            <a:r>
              <a:rPr lang="en-US" dirty="0">
                <a:highlight>
                  <a:srgbClr val="FFFF00"/>
                </a:highlight>
              </a:rPr>
              <a:t> of the list</a:t>
            </a:r>
            <a:r>
              <a:rPr lang="en-US" dirty="0"/>
              <a:t>, use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backwards = </a:t>
            </a:r>
            <a:r>
              <a:rPr lang="en-US" sz="2400" b="1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list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(revers</a:t>
            </a:r>
            <a:r>
              <a:rPr lang="en-US" sz="2400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ed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(mylist))</a:t>
            </a:r>
          </a:p>
          <a:p>
            <a:pPr lvl="2"/>
            <a:r>
              <a:rPr lang="en-US" sz="2400" dirty="0"/>
              <a:t>For this one, mylist is unchanged, backwards is a new list 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Note the difference: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reverse</a:t>
            </a:r>
            <a:r>
              <a:rPr lang="en-US" dirty="0">
                <a:highlight>
                  <a:srgbClr val="FFFF00"/>
                </a:highlight>
              </a:rPr>
              <a:t> is a method that mutates the list that is its argument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reversed</a:t>
            </a:r>
            <a:r>
              <a:rPr lang="en-US" dirty="0">
                <a:highlight>
                  <a:srgbClr val="FFFF00"/>
                </a:highlight>
              </a:rPr>
              <a:t> is a function that returns a new sequence</a:t>
            </a:r>
          </a:p>
          <a:p>
            <a:pPr lvl="2"/>
            <a:r>
              <a:rPr lang="en-US" sz="2400" dirty="0">
                <a:highlight>
                  <a:srgbClr val="FFFF00"/>
                </a:highlight>
              </a:rPr>
              <a:t>It does not actually return a list, but you can convert it with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the list typecast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877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130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928" y="4230257"/>
            <a:ext cx="11021405" cy="23810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Sally Whittaker,2018,McCarren House,312,3.75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Belinda Jameson,2017,Cushing House,148,3.52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Jeff Smith,2018,Prescott House,17-D,3.20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Sandy Allen,2019,Oliver House,108,3.48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6383" y="1727055"/>
          <a:ext cx="11029950" cy="2179320"/>
        </p:xfrm>
        <a:graphic>
          <a:graphicData uri="http://schemas.openxmlformats.org/drawingml/2006/table">
            <a:tbl>
              <a:tblPr/>
              <a:tblGrid>
                <a:gridCol w="2205990">
                  <a:extLst>
                    <a:ext uri="{9D8B030D-6E8A-4147-A177-3AD203B41FA5}">
                      <a16:colId xmlns:a16="http://schemas.microsoft.com/office/drawing/2014/main" val="247157328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49042637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22606185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541005497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919143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Name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Class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Dorm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Room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GPA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5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02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Sally Whittaker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2018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effectLst/>
                          <a:latin typeface="inherit"/>
                        </a:rPr>
                        <a:t>McCarren House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effectLst/>
                          <a:latin typeface="inherit"/>
                        </a:rPr>
                        <a:t>312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3.75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907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Belinda Jameson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2017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Cushing House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effectLst/>
                          <a:latin typeface="inherit"/>
                        </a:rPr>
                        <a:t>148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3.52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0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Jeff Smith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2018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Prescott House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17-D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3.20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08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Sandy Allen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2019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Oliver House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>
                          <a:effectLst/>
                          <a:latin typeface="inherit"/>
                        </a:rPr>
                        <a:t>108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>
                          <a:effectLst/>
                          <a:latin typeface="inherit"/>
                        </a:rPr>
                        <a:t>3.48</a:t>
                      </a: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39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4200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more about </a:t>
            </a:r>
            <a:r>
              <a:rPr lang="en-US" dirty="0" err="1"/>
              <a:t>xpaths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131</a:t>
            </a:fld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http://pythonscraping.com/blog/xpath-and-scrapy</a:t>
            </a:r>
            <a:endParaRPr lang="en-US" dirty="0"/>
          </a:p>
          <a:p>
            <a:r>
              <a:rPr lang="en-US" dirty="0">
                <a:hlinkClick r:id="rId3"/>
              </a:rPr>
              <a:t>https://blog.michaelyin.info/scrapy-tutorial-7-how-use-xpath-scrapy/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3982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22207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Penetration Testing (</a:t>
            </a:r>
            <a:r>
              <a:rPr lang="en-US" sz="2800">
                <a:solidFill>
                  <a:srgbClr val="00A34A"/>
                </a:solidFill>
              </a:rPr>
              <a:t>CLO 05)</a:t>
            </a:r>
            <a:endParaRPr lang="en-US" sz="2800" dirty="0">
              <a:solidFill>
                <a:srgbClr val="00A34A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69877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132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34442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133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Penetration Testing is used to </a:t>
            </a:r>
            <a:r>
              <a:rPr lang="en-US" u="sng" dirty="0"/>
              <a:t>find flaws in the system </a:t>
            </a:r>
            <a:r>
              <a:rPr lang="en-US" dirty="0"/>
              <a:t>in order to </a:t>
            </a:r>
            <a:r>
              <a:rPr lang="en-US" dirty="0">
                <a:solidFill>
                  <a:schemeClr val="accent3"/>
                </a:solidFill>
              </a:rPr>
              <a:t>take appropriate security measures to </a:t>
            </a:r>
            <a:r>
              <a:rPr lang="en-US" b="1" dirty="0">
                <a:solidFill>
                  <a:schemeClr val="accent3"/>
                </a:solidFill>
              </a:rPr>
              <a:t>protect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maintain functionality</a:t>
            </a:r>
            <a:r>
              <a:rPr lang="en-US" dirty="0"/>
              <a:t>. 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026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Pen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134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Black Box Penetration Testing</a:t>
            </a:r>
          </a:p>
          <a:p>
            <a:r>
              <a:rPr lang="en-US" dirty="0"/>
              <a:t>White Box Penetration Testing</a:t>
            </a:r>
          </a:p>
          <a:p>
            <a:r>
              <a:rPr lang="en-US" dirty="0"/>
              <a:t>Grey Box Penetration Testing</a:t>
            </a:r>
          </a:p>
        </p:txBody>
      </p:sp>
      <p:pic>
        <p:nvPicPr>
          <p:cNvPr id="1026" name="Picture 2" descr="Pen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85" y="1990291"/>
            <a:ext cx="5095788" cy="40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54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Black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135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 has no idea about the systems that he is going to test. </a:t>
            </a:r>
          </a:p>
          <a:p>
            <a:r>
              <a:rPr lang="en-US" dirty="0"/>
              <a:t>In other words, the Penn tester is given “</a:t>
            </a:r>
            <a:r>
              <a:rPr lang="en-US" dirty="0">
                <a:solidFill>
                  <a:srgbClr val="FF0000"/>
                </a:solidFill>
              </a:rPr>
              <a:t>ZERO</a:t>
            </a:r>
            <a:r>
              <a:rPr lang="en-US" dirty="0"/>
              <a:t>” information about the system inner workings</a:t>
            </a:r>
          </a:p>
          <a:p>
            <a:r>
              <a:rPr lang="en-US" dirty="0"/>
              <a:t>He is interested to gather information about the target network or system. For example, </a:t>
            </a:r>
          </a:p>
          <a:p>
            <a:pPr lvl="1"/>
            <a:r>
              <a:rPr lang="en-US" dirty="0"/>
              <a:t>in this testing, a tester only knows what should be the expected outcome and he does not know how the outcomes arrives</a:t>
            </a:r>
          </a:p>
          <a:p>
            <a:pPr lvl="1"/>
            <a:r>
              <a:rPr lang="en-US" dirty="0"/>
              <a:t>He does not examine any programming codes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020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Black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136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 need </a:t>
            </a:r>
            <a:r>
              <a:rPr lang="en-US" dirty="0">
                <a:solidFill>
                  <a:srgbClr val="FF0000"/>
                </a:solidFill>
              </a:rPr>
              <a:t>not necessarily be an expert</a:t>
            </a:r>
            <a:r>
              <a:rPr lang="en-US" dirty="0"/>
              <a:t>, as it does not demand specific language knowledge</a:t>
            </a:r>
          </a:p>
          <a:p>
            <a:r>
              <a:rPr lang="en-US" dirty="0"/>
              <a:t>Tester </a:t>
            </a:r>
            <a:r>
              <a:rPr lang="en-US" dirty="0">
                <a:solidFill>
                  <a:srgbClr val="FF0000"/>
                </a:solidFill>
              </a:rPr>
              <a:t>verifies contradictions</a:t>
            </a:r>
            <a:r>
              <a:rPr lang="en-US" dirty="0"/>
              <a:t> in the actual system and the specifications</a:t>
            </a:r>
          </a:p>
          <a:p>
            <a:r>
              <a:rPr lang="en-US" dirty="0"/>
              <a:t>Test is generally conducted with the </a:t>
            </a:r>
            <a:r>
              <a:rPr lang="en-US" dirty="0">
                <a:solidFill>
                  <a:srgbClr val="FF0000"/>
                </a:solidFill>
              </a:rPr>
              <a:t>perspective of a user</a:t>
            </a:r>
            <a:r>
              <a:rPr lang="en-US" dirty="0"/>
              <a:t>, not the designer</a:t>
            </a:r>
          </a:p>
        </p:txBody>
      </p:sp>
    </p:spTree>
    <p:extLst>
      <p:ext uri="{BB962C8B-B14F-4D97-AF65-F5344CB8AC3E}">
        <p14:creationId xmlns:p14="http://schemas.microsoft.com/office/powerpoint/2010/main" val="13967764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Black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137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Particularly, these kinds of test cases are </a:t>
            </a:r>
            <a:r>
              <a:rPr lang="en-US" dirty="0">
                <a:solidFill>
                  <a:srgbClr val="FF0000"/>
                </a:solidFill>
              </a:rPr>
              <a:t>difficult to design</a:t>
            </a:r>
            <a:r>
              <a:rPr lang="en-US" dirty="0"/>
              <a:t>.</a:t>
            </a:r>
          </a:p>
          <a:p>
            <a:r>
              <a:rPr lang="en-US" dirty="0"/>
              <a:t>Possibly, it is not worth, incase designer has already conducted a test case.</a:t>
            </a:r>
          </a:p>
          <a:p>
            <a:r>
              <a:rPr lang="en-US" dirty="0"/>
              <a:t>It does not conduct everything.</a:t>
            </a:r>
          </a:p>
        </p:txBody>
      </p:sp>
    </p:spTree>
    <p:extLst>
      <p:ext uri="{BB962C8B-B14F-4D97-AF65-F5344CB8AC3E}">
        <p14:creationId xmlns:p14="http://schemas.microsoft.com/office/powerpoint/2010/main" val="42337303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138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>
                <a:solidFill>
                  <a:srgbClr val="FF0000"/>
                </a:solidFill>
              </a:rPr>
              <a:t>comprehensive testing</a:t>
            </a:r>
            <a:r>
              <a:rPr lang="en-US" dirty="0"/>
              <a:t>, as tester has been provided with whole range of information about the systems and/or network such as Schema, Source code, OS details, IP address, etc. </a:t>
            </a:r>
          </a:p>
          <a:p>
            <a:r>
              <a:rPr lang="en-US" dirty="0"/>
              <a:t>White box penetration testing </a:t>
            </a:r>
            <a:r>
              <a:rPr lang="en-US" dirty="0">
                <a:solidFill>
                  <a:srgbClr val="FF0000"/>
                </a:solidFill>
              </a:rPr>
              <a:t>examines the code coverage </a:t>
            </a:r>
            <a:r>
              <a:rPr lang="en-US" dirty="0"/>
              <a:t>and does </a:t>
            </a:r>
            <a:r>
              <a:rPr lang="en-US" dirty="0">
                <a:solidFill>
                  <a:srgbClr val="FF0000"/>
                </a:solidFill>
              </a:rPr>
              <a:t>data flow testing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path testing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loop testing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4091537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White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139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ensures that all independent paths of a module have been </a:t>
            </a:r>
            <a:r>
              <a:rPr lang="en-US" dirty="0">
                <a:solidFill>
                  <a:srgbClr val="FF0000"/>
                </a:solidFill>
              </a:rPr>
              <a:t>exercised</a:t>
            </a:r>
            <a:r>
              <a:rPr lang="en-US" dirty="0"/>
              <a:t>.</a:t>
            </a:r>
          </a:p>
          <a:p>
            <a:r>
              <a:rPr lang="en-US" dirty="0"/>
              <a:t>It ensures that all logical decisions have been verified along with their true and false value.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FF0000"/>
                </a:solidFill>
              </a:rPr>
              <a:t>discovers the logical errors</a:t>
            </a:r>
          </a:p>
          <a:p>
            <a:r>
              <a:rPr lang="en-US" dirty="0"/>
              <a:t>It finds the </a:t>
            </a:r>
            <a:r>
              <a:rPr lang="en-US" dirty="0">
                <a:solidFill>
                  <a:srgbClr val="FF0000"/>
                </a:solidFill>
              </a:rPr>
              <a:t>design errors </a:t>
            </a:r>
            <a:r>
              <a:rPr lang="en-US" dirty="0"/>
              <a:t>that may have occurred because of the </a:t>
            </a:r>
            <a:r>
              <a:rPr lang="en-US" dirty="0">
                <a:solidFill>
                  <a:srgbClr val="FF0000"/>
                </a:solidFill>
              </a:rPr>
              <a:t>difference between logical flow </a:t>
            </a:r>
            <a:r>
              <a:rPr lang="en-US" dirty="0"/>
              <a:t>of the program and </a:t>
            </a:r>
            <a:r>
              <a:rPr lang="en-US" dirty="0">
                <a:solidFill>
                  <a:srgbClr val="FF0000"/>
                </a:solidFill>
              </a:rPr>
              <a:t>the actual execution</a:t>
            </a:r>
          </a:p>
        </p:txBody>
      </p:sp>
    </p:spTree>
    <p:extLst>
      <p:ext uri="{BB962C8B-B14F-4D97-AF65-F5344CB8AC3E}">
        <p14:creationId xmlns:p14="http://schemas.microsoft.com/office/powerpoint/2010/main" val="389484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282" y="257549"/>
            <a:ext cx="9901518" cy="5438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Sorting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393"/>
            <a:ext cx="11030527" cy="4936862"/>
          </a:xfrm>
        </p:spPr>
        <p:txBody>
          <a:bodyPr>
            <a:normAutofit/>
          </a:bodyPr>
          <a:lstStyle/>
          <a:p>
            <a:r>
              <a:rPr lang="en-US" dirty="0"/>
              <a:t>You can also sort a list using the sort method</a:t>
            </a:r>
          </a:p>
          <a:p>
            <a:r>
              <a:rPr lang="en-US" dirty="0">
                <a:highlight>
                  <a:srgbClr val="FFFF00"/>
                </a:highlight>
              </a:rPr>
              <a:t>Defaults to ascending order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scores = [ 75, 63, 92 ]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scores.sort()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print(scores)  # gives  [63, 75, 92]</a:t>
            </a:r>
          </a:p>
          <a:p>
            <a:endParaRPr lang="en-US" dirty="0"/>
          </a:p>
          <a:p>
            <a:r>
              <a:rPr lang="en-US" dirty="0"/>
              <a:t>For strings, that means alphabetic (ASCII) order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physicists = [“Taher”, “Shahab”, “Husnain”]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physicists.sort()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33C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print(physicists) # [“Husnain”, “Shahab”, “Taher”]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315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White Box Penetration Testing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140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wide range of expertise </a:t>
            </a:r>
            <a:r>
              <a:rPr lang="en-US" dirty="0"/>
              <a:t>is needed to perform such testing</a:t>
            </a:r>
          </a:p>
          <a:p>
            <a:r>
              <a:rPr lang="en-US" dirty="0"/>
              <a:t>As a consequence, it is </a:t>
            </a:r>
            <a:r>
              <a:rPr lang="en-US" dirty="0">
                <a:solidFill>
                  <a:srgbClr val="FF0000"/>
                </a:solidFill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24460356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Grey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141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tester usually provides </a:t>
            </a:r>
            <a:r>
              <a:rPr lang="en-US" dirty="0">
                <a:solidFill>
                  <a:srgbClr val="FF0000"/>
                </a:solidFill>
              </a:rPr>
              <a:t>partial or limited information </a:t>
            </a:r>
            <a:r>
              <a:rPr lang="en-US" dirty="0"/>
              <a:t>about the internal details of the program of a system</a:t>
            </a:r>
          </a:p>
          <a:p>
            <a:r>
              <a:rPr lang="en-US" dirty="0"/>
              <a:t>Usually </a:t>
            </a:r>
            <a:r>
              <a:rPr lang="en-US" dirty="0">
                <a:solidFill>
                  <a:srgbClr val="FF0000"/>
                </a:solidFill>
              </a:rPr>
              <a:t>access of the source code is not provided </a:t>
            </a:r>
            <a:r>
              <a:rPr lang="en-US" dirty="0"/>
              <a:t>to the tester</a:t>
            </a:r>
          </a:p>
          <a:p>
            <a:r>
              <a:rPr lang="en-US" dirty="0"/>
              <a:t>It can be considered as an </a:t>
            </a:r>
            <a:r>
              <a:rPr lang="en-US" dirty="0">
                <a:solidFill>
                  <a:srgbClr val="FF0000"/>
                </a:solidFill>
              </a:rPr>
              <a:t>attack by an external hacker </a:t>
            </a:r>
            <a:r>
              <a:rPr lang="en-US" dirty="0"/>
              <a:t>who had gained illegitimate access to an organization's network infrastructure documents.</a:t>
            </a:r>
          </a:p>
        </p:txBody>
      </p:sp>
    </p:spTree>
    <p:extLst>
      <p:ext uri="{BB962C8B-B14F-4D97-AF65-F5344CB8AC3E}">
        <p14:creationId xmlns:p14="http://schemas.microsoft.com/office/powerpoint/2010/main" val="15509961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Grey Box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142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there is </a:t>
            </a:r>
            <a:r>
              <a:rPr lang="en-US" dirty="0">
                <a:solidFill>
                  <a:srgbClr val="FF0000"/>
                </a:solidFill>
              </a:rPr>
              <a:t>clear difference between a developer and a tester</a:t>
            </a:r>
            <a:r>
              <a:rPr lang="en-US" dirty="0"/>
              <a:t>, so there is least risk of personal conflict and bias</a:t>
            </a:r>
          </a:p>
          <a:p>
            <a:r>
              <a:rPr lang="en-US" dirty="0"/>
              <a:t>You don’t need to provide the internal information about the program functions and other operations</a:t>
            </a:r>
          </a:p>
        </p:txBody>
      </p:sp>
    </p:spTree>
    <p:extLst>
      <p:ext uri="{BB962C8B-B14F-4D97-AF65-F5344CB8AC3E}">
        <p14:creationId xmlns:p14="http://schemas.microsoft.com/office/powerpoint/2010/main" val="2576305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Areas of Penetration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143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Penetration Testing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physical structure of a system </a:t>
            </a:r>
            <a:r>
              <a:rPr lang="en-US" dirty="0"/>
              <a:t>needs to be tested to identify the vulnerability and risk which ensures the security in a network. </a:t>
            </a:r>
          </a:p>
          <a:p>
            <a:r>
              <a:rPr lang="en-US" b="1" dirty="0"/>
              <a:t>Application Penetration Testing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logical structure of the system </a:t>
            </a:r>
            <a:r>
              <a:rPr lang="en-US" dirty="0"/>
              <a:t>needs to be tested.</a:t>
            </a:r>
          </a:p>
          <a:p>
            <a:r>
              <a:rPr lang="en-US" b="1" dirty="0"/>
              <a:t>The response or workflow of the system</a:t>
            </a:r>
          </a:p>
          <a:p>
            <a:pPr lvl="1"/>
            <a:r>
              <a:rPr lang="en-US" dirty="0"/>
              <a:t>test the ability of the respective organization to </a:t>
            </a:r>
            <a:r>
              <a:rPr lang="en-US" dirty="0">
                <a:solidFill>
                  <a:srgbClr val="FF0000"/>
                </a:solidFill>
              </a:rPr>
              <a:t>prevent unauthorized access</a:t>
            </a:r>
            <a:r>
              <a:rPr lang="en-US" dirty="0"/>
              <a:t> to its information systems.</a:t>
            </a:r>
          </a:p>
          <a:p>
            <a:pPr lvl="1"/>
            <a:r>
              <a:rPr lang="en-US" dirty="0"/>
              <a:t>For instance, using social engineering that gathers information on 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6039263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22207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Resource Discovery (CLO 04)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69877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144</a:t>
            </a:fld>
            <a:endParaRPr lang="en-US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5613" y="6225383"/>
            <a:ext cx="9592306" cy="26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This module is based </a:t>
            </a:r>
            <a:r>
              <a:rPr lang="en-US" altLang="en-US" sz="1700" dirty="0">
                <a:solidFill>
                  <a:srgbClr val="333333"/>
                </a:solidFill>
                <a:latin typeface="+mj-lt"/>
              </a:rPr>
              <a:t>on the course: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Learning Python Web Penetration Testing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, 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  <a:hlinkClick r:id="rId3"/>
              </a:rPr>
              <a:t>www.lynda.com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576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145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Fuzzing</a:t>
            </a:r>
          </a:p>
          <a:p>
            <a:pPr lvl="0"/>
            <a:r>
              <a:rPr lang="en-US" dirty="0"/>
              <a:t>Resource Discovery</a:t>
            </a:r>
          </a:p>
          <a:p>
            <a:pPr lvl="1"/>
            <a:r>
              <a:rPr lang="en-US" dirty="0"/>
              <a:t>Creating the </a:t>
            </a:r>
            <a:r>
              <a:rPr lang="en-US" dirty="0" err="1"/>
              <a:t>bruteforcer</a:t>
            </a:r>
            <a:endParaRPr lang="en-US" dirty="0"/>
          </a:p>
          <a:p>
            <a:pPr lvl="1"/>
            <a:r>
              <a:rPr lang="en-US" dirty="0"/>
              <a:t>Improving the result analysis</a:t>
            </a:r>
          </a:p>
          <a:p>
            <a:pPr lvl="0"/>
            <a:r>
              <a:rPr lang="en-US" dirty="0"/>
              <a:t>Automatic screenshots of results</a:t>
            </a:r>
          </a:p>
        </p:txBody>
      </p:sp>
    </p:spTree>
    <p:extLst>
      <p:ext uri="{BB962C8B-B14F-4D97-AF65-F5344CB8AC3E}">
        <p14:creationId xmlns:p14="http://schemas.microsoft.com/office/powerpoint/2010/main" val="22353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Fuzzing?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146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4" y="1694558"/>
            <a:ext cx="11410052" cy="4747517"/>
          </a:xfrm>
        </p:spPr>
        <p:txBody>
          <a:bodyPr>
            <a:normAutofit/>
          </a:bodyPr>
          <a:lstStyle/>
          <a:p>
            <a:r>
              <a:rPr lang="en-US" dirty="0"/>
              <a:t>Fuzz testing (fuzzing) is a </a:t>
            </a:r>
            <a:r>
              <a:rPr lang="en-US" b="1" dirty="0"/>
              <a:t>Black Box software testing technique </a:t>
            </a:r>
            <a:r>
              <a:rPr lang="en-US" dirty="0"/>
              <a:t>used to discover </a:t>
            </a:r>
            <a:r>
              <a:rPr lang="en-US" dirty="0">
                <a:solidFill>
                  <a:srgbClr val="FF0000"/>
                </a:solidFill>
              </a:rPr>
              <a:t>coding errors and security loopholes </a:t>
            </a:r>
            <a:r>
              <a:rPr lang="en-US" dirty="0"/>
              <a:t>in software, operating systems or networks. </a:t>
            </a:r>
          </a:p>
          <a:p>
            <a:r>
              <a:rPr lang="en-US" dirty="0"/>
              <a:t>It involves </a:t>
            </a:r>
            <a:r>
              <a:rPr lang="en-US" dirty="0">
                <a:solidFill>
                  <a:srgbClr val="FF0000"/>
                </a:solidFill>
              </a:rPr>
              <a:t>inputting massive amounts of random data</a:t>
            </a:r>
            <a:r>
              <a:rPr lang="en-US" dirty="0"/>
              <a:t>, called </a:t>
            </a:r>
            <a:r>
              <a:rPr lang="en-US" dirty="0">
                <a:solidFill>
                  <a:srgbClr val="FF0000"/>
                </a:solidFill>
              </a:rPr>
              <a:t>fuzz</a:t>
            </a:r>
            <a:r>
              <a:rPr lang="en-US" dirty="0"/>
              <a:t>, to the test subject in an attempt to make it crash. </a:t>
            </a:r>
          </a:p>
          <a:p>
            <a:r>
              <a:rPr lang="en-US" dirty="0"/>
              <a:t>If a vulnerability is found, a software tool called a </a:t>
            </a:r>
            <a:r>
              <a:rPr lang="en-US" dirty="0" err="1">
                <a:solidFill>
                  <a:srgbClr val="FF0000"/>
                </a:solidFill>
              </a:rPr>
              <a:t>fuzzer</a:t>
            </a:r>
            <a:r>
              <a:rPr lang="en-US" dirty="0"/>
              <a:t> can be used to identify potential causes. </a:t>
            </a:r>
          </a:p>
          <a:p>
            <a:r>
              <a:rPr lang="en-US" dirty="0"/>
              <a:t>Simple, but </a:t>
            </a:r>
            <a:r>
              <a:rPr lang="en-US" b="1" dirty="0">
                <a:solidFill>
                  <a:srgbClr val="FF0000"/>
                </a:solidFill>
              </a:rPr>
              <a:t>offers a high benefit-to-cost ratio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can often reveal serious defects that are overlooked when software is written and debugged.</a:t>
            </a:r>
          </a:p>
        </p:txBody>
      </p:sp>
    </p:spTree>
    <p:extLst>
      <p:ext uri="{BB962C8B-B14F-4D97-AF65-F5344CB8AC3E}">
        <p14:creationId xmlns:p14="http://schemas.microsoft.com/office/powerpoint/2010/main" val="22610294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Fuzzing possible?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147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 errors</a:t>
            </a:r>
          </a:p>
          <a:p>
            <a:r>
              <a:rPr lang="en-US" dirty="0"/>
              <a:t>Fuzzing is only useful against a system which: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improperly sanitize input</a:t>
            </a:r>
            <a:endParaRPr lang="en-US" sz="2800" dirty="0"/>
          </a:p>
          <a:p>
            <a:pPr lvl="1"/>
            <a:r>
              <a:rPr lang="en-US" sz="2800" dirty="0"/>
              <a:t>take more data than it can handle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Sanitizing input: </a:t>
            </a:r>
            <a:r>
              <a:rPr lang="en-US" dirty="0"/>
              <a:t>checking user </a:t>
            </a:r>
            <a:r>
              <a:rPr lang="en-US" b="1" dirty="0"/>
              <a:t>input</a:t>
            </a:r>
            <a:r>
              <a:rPr lang="en-US" dirty="0"/>
              <a:t> before storing it in a database or using it for any other purpose to prevent malicious code injection.</a:t>
            </a:r>
            <a:endParaRPr lang="en-US" sz="3000" b="1" spc="-50" dirty="0">
              <a:solidFill>
                <a:srgbClr val="293E82"/>
              </a:solidFill>
            </a:endParaRPr>
          </a:p>
          <a:p>
            <a:pPr marL="0" indent="0">
              <a:buNone/>
            </a:pPr>
            <a:r>
              <a:rPr lang="en-US" sz="2600" b="1" spc="-50" dirty="0">
                <a:solidFill>
                  <a:srgbClr val="293E82"/>
                </a:solidFill>
              </a:rPr>
              <a:t>Three important Fuzzing tasks that we’ll cover:</a:t>
            </a:r>
          </a:p>
          <a:p>
            <a:r>
              <a:rPr lang="en-US" sz="2200" dirty="0"/>
              <a:t>Resource Discovery </a:t>
            </a:r>
            <a:r>
              <a:rPr lang="en-US" sz="2200" dirty="0">
                <a:solidFill>
                  <a:schemeClr val="accent3"/>
                </a:solidFill>
              </a:rPr>
              <a:t>Week 12-13</a:t>
            </a:r>
          </a:p>
          <a:p>
            <a:r>
              <a:rPr lang="en-US" sz="2200" dirty="0"/>
              <a:t>Password Cracking </a:t>
            </a:r>
            <a:r>
              <a:rPr lang="en-US" sz="2200" dirty="0">
                <a:solidFill>
                  <a:schemeClr val="accent3"/>
                </a:solidFill>
              </a:rPr>
              <a:t>Week 12-13</a:t>
            </a:r>
          </a:p>
          <a:p>
            <a:r>
              <a:rPr lang="en-US" sz="2200" dirty="0"/>
              <a:t>SQL Injections </a:t>
            </a:r>
            <a:r>
              <a:rPr lang="en-US" sz="2200" dirty="0">
                <a:solidFill>
                  <a:schemeClr val="accent3"/>
                </a:solidFill>
              </a:rPr>
              <a:t>Week 14-15</a:t>
            </a:r>
            <a:endParaRPr lang="en-US" sz="2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755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7688" y="1615419"/>
            <a:ext cx="10661831" cy="8065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What is Resource Discovery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47688" y="2803890"/>
            <a:ext cx="10660242" cy="3250069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800" dirty="0"/>
              <a:t>Discovering what resources are available in the application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800" dirty="0"/>
              <a:t>A process of </a:t>
            </a:r>
            <a:r>
              <a:rPr lang="en-US" sz="2800" dirty="0">
                <a:solidFill>
                  <a:schemeClr val="accent1"/>
                </a:solidFill>
              </a:rPr>
              <a:t>building a map</a:t>
            </a:r>
            <a:r>
              <a:rPr lang="en-US" sz="2800" dirty="0"/>
              <a:t> or </a:t>
            </a:r>
            <a:r>
              <a:rPr lang="en-US" sz="2800" dirty="0">
                <a:solidFill>
                  <a:schemeClr val="accent1"/>
                </a:solidFill>
              </a:rPr>
              <a:t>catalog</a:t>
            </a:r>
            <a:r>
              <a:rPr lang="en-US" sz="2800" dirty="0"/>
              <a:t> of the application pages and functionalities</a:t>
            </a:r>
          </a:p>
          <a:p>
            <a:pPr marL="457200" indent="-457200"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How</a:t>
            </a:r>
            <a:r>
              <a:rPr lang="en-US" sz="2800" dirty="0"/>
              <a:t>: </a:t>
            </a:r>
            <a:r>
              <a:rPr lang="en-US" sz="2400" b="0" dirty="0">
                <a:solidFill>
                  <a:srgbClr val="0000FF"/>
                </a:solidFill>
                <a:cs typeface="ＭＳ Ｐゴシック" charset="0"/>
              </a:rPr>
              <a:t>Dictionary attacks, Brute forcing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80825" y="6442075"/>
            <a:ext cx="511175" cy="365125"/>
          </a:xfrm>
        </p:spPr>
        <p:txBody>
          <a:bodyPr/>
          <a:lstStyle/>
          <a:p>
            <a:fld id="{59CB8A46-F460-48E7-845A-D8F67BFC29EE}" type="slidenum">
              <a:rPr lang="en-US" altLang="en-US" smtClean="0"/>
              <a:pPr/>
              <a:t>148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42844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9466" y="881307"/>
            <a:ext cx="11367479" cy="947496"/>
          </a:xfrm>
        </p:spPr>
        <p:txBody>
          <a:bodyPr>
            <a:normAutofit/>
          </a:bodyPr>
          <a:lstStyle/>
          <a:p>
            <a:r>
              <a:rPr lang="en-US" sz="2800" dirty="0"/>
              <a:t>Building the first brute forcer for resource discovery using a dictionary of words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6383" y="1884119"/>
            <a:ext cx="11021405" cy="4616450"/>
          </a:xfrm>
        </p:spPr>
        <p:txBody>
          <a:bodyPr>
            <a:normAutofit/>
          </a:bodyPr>
          <a:lstStyle/>
          <a:p>
            <a:r>
              <a:rPr lang="en-US" dirty="0"/>
              <a:t>Dictionary of words</a:t>
            </a:r>
          </a:p>
          <a:p>
            <a:pPr lvl="1"/>
            <a:r>
              <a:rPr lang="en-US" dirty="0"/>
              <a:t>The most commonly used resources in web applications. These dictionaries are plenty  (we’ll use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common.txt, commons.txt</a:t>
            </a:r>
            <a:r>
              <a:rPr lang="en-US" dirty="0"/>
              <a:t>)</a:t>
            </a:r>
          </a:p>
          <a:p>
            <a:r>
              <a:rPr lang="en-US" dirty="0"/>
              <a:t>Define the objective of the tool</a:t>
            </a:r>
          </a:p>
          <a:p>
            <a:pPr lvl="1"/>
            <a:r>
              <a:rPr lang="en-US" dirty="0"/>
              <a:t>Make web links using dictionary </a:t>
            </a:r>
            <a:r>
              <a:rPr lang="en-US" u="sng" dirty="0"/>
              <a:t>http://somewebsite/</a:t>
            </a:r>
            <a:r>
              <a:rPr lang="en-US" u="sng" dirty="0">
                <a:solidFill>
                  <a:srgbClr val="FF0000"/>
                </a:solidFill>
              </a:rPr>
              <a:t>admin</a:t>
            </a:r>
            <a:r>
              <a:rPr lang="en-US" dirty="0"/>
              <a:t> (word </a:t>
            </a:r>
            <a:r>
              <a:rPr lang="en-US" dirty="0">
                <a:solidFill>
                  <a:srgbClr val="FF0000"/>
                </a:solidFill>
              </a:rPr>
              <a:t>admin</a:t>
            </a:r>
            <a:r>
              <a:rPr lang="en-US" dirty="0"/>
              <a:t> comes from the dictionary)</a:t>
            </a:r>
          </a:p>
          <a:p>
            <a:pPr lvl="1"/>
            <a:r>
              <a:rPr lang="en-US" dirty="0"/>
              <a:t>Find out which pages, files, directories are found using </a:t>
            </a:r>
            <a:r>
              <a:rPr lang="en-US" dirty="0">
                <a:solidFill>
                  <a:srgbClr val="FF0000"/>
                </a:solidFill>
              </a:rPr>
              <a:t>http </a:t>
            </a:r>
            <a:r>
              <a:rPr lang="en-US" dirty="0" err="1">
                <a:solidFill>
                  <a:srgbClr val="FF0000"/>
                </a:solidFill>
              </a:rPr>
              <a:t>statuscode</a:t>
            </a:r>
            <a:r>
              <a:rPr lang="en-US" dirty="0">
                <a:solidFill>
                  <a:srgbClr val="FF0000"/>
                </a:solidFill>
              </a:rPr>
              <a:t> 200 </a:t>
            </a:r>
          </a:p>
          <a:p>
            <a:r>
              <a:rPr lang="en-US" dirty="0"/>
              <a:t>Run it against our test web application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The scruffy bank application </a:t>
            </a:r>
            <a:r>
              <a:rPr lang="en-US" dirty="0"/>
              <a:t>running at </a:t>
            </a:r>
            <a:r>
              <a:rPr lang="en-US" b="1" dirty="0">
                <a:solidFill>
                  <a:srgbClr val="017E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localhost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17E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(127.0.0.1)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80825" y="6408738"/>
            <a:ext cx="511175" cy="365125"/>
          </a:xfrm>
        </p:spPr>
        <p:txBody>
          <a:bodyPr/>
          <a:lstStyle/>
          <a:p>
            <a:fld id="{C055CFCE-D766-4289-B7F2-951F3EDDAEE4}" type="slidenum">
              <a:rPr lang="en-US" altLang="en-US" smtClean="0"/>
              <a:pPr/>
              <a:t>149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54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872" y="260854"/>
            <a:ext cx="9858487" cy="420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Sorting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412" y="1303878"/>
            <a:ext cx="10991952" cy="5050740"/>
          </a:xfrm>
        </p:spPr>
        <p:txBody>
          <a:bodyPr>
            <a:normAutofit/>
          </a:bodyPr>
          <a:lstStyle/>
          <a:p>
            <a:r>
              <a:rPr lang="en-US" dirty="0"/>
              <a:t>Can </a:t>
            </a:r>
            <a:r>
              <a:rPr lang="en-US" dirty="0">
                <a:highlight>
                  <a:srgbClr val="FFFF00"/>
                </a:highlight>
              </a:rPr>
              <a:t>do descending </a:t>
            </a:r>
            <a:r>
              <a:rPr lang="en-US" dirty="0"/>
              <a:t>order instead: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scores.sort(reverse = True)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print(scores) # gives [92, 75, 63]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To make a new sorted list and keep the original list too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ordered_list =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sort</a:t>
            </a:r>
            <a:r>
              <a:rPr lang="en-US" sz="240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ed</a:t>
            </a:r>
            <a:r>
              <a:rPr lang="en-US" sz="2400" dirty="0">
                <a:highlight>
                  <a:srgbClr val="FFFF00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(scores)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# does not mutate scores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scores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</a:rPr>
              <a:t>is unchanged</a:t>
            </a:r>
          </a:p>
          <a:p>
            <a:pPr lvl="1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en-US" dirty="0">
                <a:highlight>
                  <a:srgbClr val="00FF00"/>
                </a:highlight>
              </a:rPr>
              <a:t> does make a new list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Similar to the difference between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reverse</a:t>
            </a:r>
            <a:r>
              <a:rPr lang="en-US" dirty="0">
                <a:highlight>
                  <a:srgbClr val="00FF00"/>
                </a:highlight>
              </a:rPr>
              <a:t> and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31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150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10" y="190528"/>
            <a:ext cx="9140487" cy="62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7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2" y="564098"/>
            <a:ext cx="9564274" cy="57954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151</a:t>
            </a:fld>
            <a:endParaRPr lang="en-US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169" y="77776"/>
            <a:ext cx="11022013" cy="486322"/>
          </a:xfrm>
        </p:spPr>
        <p:txBody>
          <a:bodyPr>
            <a:normAutofit/>
          </a:bodyPr>
          <a:lstStyle/>
          <a:p>
            <a:r>
              <a:rPr lang="en-US" sz="2400" b="1" dirty="0"/>
              <a:t>Step 1: bruteforce-1.0.py – building the basic command line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9598" y="925251"/>
            <a:ext cx="516038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library from web request</a:t>
            </a:r>
          </a:p>
          <a:p>
            <a:r>
              <a:rPr lang="en-US" dirty="0">
                <a:solidFill>
                  <a:srgbClr val="FF0000"/>
                </a:solidFill>
              </a:rPr>
              <a:t>sys library from getting command line arguments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2519" y="4797072"/>
            <a:ext cx="647130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Defining the main function of our application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If arguments passed on the console are not 3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Print usage function and exit</a:t>
            </a:r>
          </a:p>
        </p:txBody>
      </p:sp>
    </p:spTree>
    <p:extLst>
      <p:ext uri="{BB962C8B-B14F-4D97-AF65-F5344CB8AC3E}">
        <p14:creationId xmlns:p14="http://schemas.microsoft.com/office/powerpoint/2010/main" val="23851866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5" y="195979"/>
            <a:ext cx="6053962" cy="641278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152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2096" y="6234546"/>
            <a:ext cx="5611907" cy="4001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Printing first ten dictionary words for debugging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7943" y="205376"/>
            <a:ext cx="6197739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Get command line arguments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Add /!!!!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why?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We’ll replace !!!! with dictionary words later</a:t>
            </a:r>
          </a:p>
        </p:txBody>
      </p:sp>
    </p:spTree>
    <p:extLst>
      <p:ext uri="{BB962C8B-B14F-4D97-AF65-F5344CB8AC3E}">
        <p14:creationId xmlns:p14="http://schemas.microsoft.com/office/powerpoint/2010/main" val="17545952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bruteforce-1.0.py – Output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153</a:t>
            </a:fld>
            <a:endParaRPr lang="en-US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2" y="1828634"/>
            <a:ext cx="11754981" cy="3698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7321" y="3879088"/>
            <a:ext cx="2505814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words is a list of words</a:t>
            </a:r>
          </a:p>
          <a:p>
            <a:r>
              <a:rPr lang="en-US" dirty="0">
                <a:solidFill>
                  <a:srgbClr val="0000FF"/>
                </a:solidFill>
              </a:rPr>
              <a:t>Need to remove \n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55473" y="4267502"/>
            <a:ext cx="734866" cy="282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1022" y="3372974"/>
            <a:ext cx="7142647" cy="5780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022" y="4676256"/>
            <a:ext cx="11504440" cy="525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999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154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1147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2: bruteforce-1.1.py – Read words from dictionary one by one, make links and get those pages using Request library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20634" y="1147252"/>
            <a:ext cx="11842446" cy="5461510"/>
            <a:chOff x="220634" y="1147252"/>
            <a:chExt cx="11842446" cy="5461510"/>
          </a:xfrm>
        </p:grpSpPr>
        <p:grpSp>
          <p:nvGrpSpPr>
            <p:cNvPr id="25" name="Group 24"/>
            <p:cNvGrpSpPr/>
            <p:nvPr/>
          </p:nvGrpSpPr>
          <p:grpSpPr>
            <a:xfrm>
              <a:off x="220634" y="1147252"/>
              <a:ext cx="11842446" cy="5461510"/>
              <a:chOff x="220634" y="1147252"/>
              <a:chExt cx="11842446" cy="546151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634" y="1147252"/>
                <a:ext cx="7345956" cy="546151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763055" y="1552931"/>
                <a:ext cx="2505814" cy="646331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words is a list of words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Need to remove \n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763055" y="2462082"/>
                <a:ext cx="2121093" cy="646331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w is a single word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Need to remove \n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763056" y="4058349"/>
                <a:ext cx="4300024" cy="147732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url</a:t>
                </a:r>
                <a:r>
                  <a:rPr lang="en-US" dirty="0"/>
                  <a:t> contains: </a:t>
                </a:r>
                <a:r>
                  <a:rPr lang="en-US" dirty="0">
                    <a:latin typeface="Consolas" panose="020B0609020204030204" pitchFamily="49" charset="0"/>
                  </a:rPr>
                  <a:t>http://127.0.0.1/!!!!</a:t>
                </a: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Replace !!!! With word</a:t>
                </a: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e.g. </a:t>
                </a:r>
                <a:r>
                  <a:rPr lang="en-US" dirty="0">
                    <a:latin typeface="Consolas" panose="020B0609020204030204" pitchFamily="49" charset="0"/>
                    <a:hlinkClick r:id="rId3"/>
                  </a:rPr>
                  <a:t>http://127.0.0.1/wfuzz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2nd time: </a:t>
                </a:r>
                <a:r>
                  <a:rPr lang="en-US" dirty="0">
                    <a:latin typeface="Consolas" panose="020B0609020204030204" pitchFamily="49" charset="0"/>
                    <a:hlinkClick r:id="rId4"/>
                  </a:rPr>
                  <a:t>http://127.0.0.1/test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</a:rPr>
                  <a:t>And so on … </a:t>
                </a:r>
                <a:endParaRPr lang="en-US" dirty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63055" y="3271385"/>
                <a:ext cx="4255908" cy="646331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</a:rPr>
                  <a:t>w.split</a:t>
                </a:r>
                <a:r>
                  <a:rPr lang="en-US" dirty="0">
                    <a:latin typeface="Consolas" panose="020B0609020204030204" pitchFamily="49" charset="0"/>
                  </a:rPr>
                  <a:t>(“\n”)</a:t>
                </a:r>
                <a:r>
                  <a:rPr lang="en-US" dirty="0"/>
                  <a:t> returns a list with two </a:t>
                </a:r>
                <a:r>
                  <a:rPr lang="en-US" dirty="0" err="1"/>
                  <a:t>elems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[“word”, “”]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get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val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at 0</a:t>
                </a:r>
              </a:p>
            </p:txBody>
          </p:sp>
          <p:cxnSp>
            <p:nvCxnSpPr>
              <p:cNvPr id="18" name="Straight Arrow Connector 17"/>
              <p:cNvCxnSpPr>
                <a:stCxn id="12" idx="1"/>
              </p:cNvCxnSpPr>
              <p:nvPr/>
            </p:nvCxnSpPr>
            <p:spPr>
              <a:xfrm flipH="1">
                <a:off x="6032938" y="1876097"/>
                <a:ext cx="1730117" cy="99848"/>
              </a:xfrm>
              <a:prstGeom prst="straightConnector1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3" idx="1"/>
              </p:cNvCxnSpPr>
              <p:nvPr/>
            </p:nvCxnSpPr>
            <p:spPr>
              <a:xfrm flipH="1">
                <a:off x="3893613" y="2785248"/>
                <a:ext cx="3869442" cy="1273101"/>
              </a:xfrm>
              <a:prstGeom prst="straightConnector1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6" idx="1"/>
              </p:cNvCxnSpPr>
              <p:nvPr/>
            </p:nvCxnSpPr>
            <p:spPr>
              <a:xfrm flipH="1">
                <a:off x="5349767" y="3594551"/>
                <a:ext cx="2413288" cy="1057251"/>
              </a:xfrm>
              <a:prstGeom prst="straightConnector1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4" idx="1"/>
              </p:cNvCxnSpPr>
              <p:nvPr/>
            </p:nvCxnSpPr>
            <p:spPr>
              <a:xfrm flipH="1">
                <a:off x="6411312" y="4797013"/>
                <a:ext cx="1351744" cy="267955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769916" y="5657773"/>
              <a:ext cx="4293163" cy="646331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Get the page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r.status_code</a:t>
              </a:r>
              <a:r>
                <a:rPr lang="en-US" dirty="0">
                  <a:solidFill>
                    <a:schemeClr val="tx1"/>
                  </a:solidFill>
                </a:rPr>
                <a:t> contains its status code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7087182" y="5810118"/>
              <a:ext cx="622464" cy="267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95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155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-546537"/>
            <a:ext cx="11022013" cy="1147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2: bruteforce-1.1.py –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081" y="4811476"/>
            <a:ext cx="115849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Try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commons.txt</a:t>
            </a:r>
            <a:r>
              <a:rPr lang="en-US" sz="2000" dirty="0"/>
              <a:t> instead of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common.txt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commons.txt</a:t>
            </a:r>
            <a:r>
              <a:rPr lang="en-US" sz="20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a very large file</a:t>
            </a:r>
            <a:r>
              <a:rPr lang="en-US" sz="2000" dirty="0">
                <a:solidFill>
                  <a:srgbClr val="0000FF"/>
                </a:solidFill>
                <a:latin typeface="+mj-lt"/>
              </a:rPr>
              <a:t>. </a:t>
            </a:r>
            <a:r>
              <a:rPr lang="en-US" sz="2000" dirty="0"/>
              <a:t>There will be a lot more results with status code </a:t>
            </a:r>
            <a:r>
              <a:rPr lang="en-US" sz="2000" dirty="0">
                <a:solidFill>
                  <a:srgbClr val="FF0000"/>
                </a:solidFill>
              </a:rPr>
              <a:t>404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(Page not found)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17E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only interested in those links for which a page is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 it seems better </a:t>
            </a:r>
            <a:r>
              <a:rPr lang="en-US" sz="2000" b="1" dirty="0">
                <a:solidFill>
                  <a:srgbClr val="FF0000"/>
                </a:solidFill>
              </a:rPr>
              <a:t>not to print those links with 404 status code</a:t>
            </a:r>
            <a:r>
              <a:rPr lang="en-US" sz="2000" dirty="0"/>
              <a:t> for readability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6080" y="600715"/>
            <a:ext cx="11915231" cy="4197039"/>
            <a:chOff x="176080" y="600715"/>
            <a:chExt cx="11915231" cy="4197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080" y="600715"/>
              <a:ext cx="11915231" cy="4197039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1376855" y="1103586"/>
              <a:ext cx="420414" cy="178676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736432" y="3909848"/>
            <a:ext cx="520258" cy="268010"/>
            <a:chOff x="3736432" y="3909848"/>
            <a:chExt cx="520258" cy="268010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3773214" y="3909848"/>
              <a:ext cx="483476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736432" y="4177858"/>
              <a:ext cx="483476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-1072055" y="2669628"/>
            <a:ext cx="914400" cy="914400"/>
          </a:xfrm>
          <a:prstGeom prst="straightConnector1">
            <a:avLst/>
          </a:prstGeom>
          <a:ln w="10160">
            <a:solidFill>
              <a:srgbClr val="E2E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256691" y="2413591"/>
            <a:ext cx="432267" cy="2560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156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3: bruteforce-1.2.py – Do not print those results that have status code 404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08107" y="658890"/>
            <a:ext cx="6854135" cy="5767310"/>
            <a:chOff x="2108107" y="658890"/>
            <a:chExt cx="6854135" cy="5767310"/>
          </a:xfrm>
        </p:grpSpPr>
        <p:grpSp>
          <p:nvGrpSpPr>
            <p:cNvPr id="9" name="Group 8"/>
            <p:cNvGrpSpPr/>
            <p:nvPr/>
          </p:nvGrpSpPr>
          <p:grpSpPr>
            <a:xfrm>
              <a:off x="2108107" y="658890"/>
              <a:ext cx="6854135" cy="5767310"/>
              <a:chOff x="239350" y="658890"/>
              <a:chExt cx="6854135" cy="576731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350" y="658890"/>
                <a:ext cx="6854135" cy="5767310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>
                <a:off x="767256" y="4740166"/>
                <a:ext cx="662152" cy="672662"/>
              </a:xfrm>
              <a:prstGeom prst="straightConnector1">
                <a:avLst/>
              </a:prstGeom>
              <a:ln w="762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/>
            <p:nvPr/>
          </p:nvCxnSpPr>
          <p:spPr>
            <a:xfrm>
              <a:off x="2848303" y="1965434"/>
              <a:ext cx="398398" cy="483477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0514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157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3: bruteforce-1.2.py –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32" y="551847"/>
            <a:ext cx="8070100" cy="24530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4832" y="3101636"/>
            <a:ext cx="9464285" cy="3498862"/>
            <a:chOff x="100128" y="3816338"/>
            <a:chExt cx="10144347" cy="40453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28" y="3816338"/>
              <a:ext cx="10144347" cy="404539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8849710" y="4099034"/>
              <a:ext cx="546538" cy="441435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849882" y="5444357"/>
            <a:ext cx="3726559" cy="830319"/>
            <a:chOff x="4849882" y="5444357"/>
            <a:chExt cx="3726559" cy="830319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849882" y="5728138"/>
              <a:ext cx="846725" cy="546538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80690" y="5444357"/>
              <a:ext cx="2795751" cy="64633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Redirection page. Lets us visit it in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90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382" y="763461"/>
            <a:ext cx="11021405" cy="718661"/>
          </a:xfrm>
        </p:spPr>
        <p:txBody>
          <a:bodyPr/>
          <a:lstStyle/>
          <a:p>
            <a:r>
              <a:rPr lang="en-US" dirty="0"/>
              <a:t>URL redirection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158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3" y="1482122"/>
            <a:ext cx="11339857" cy="5050758"/>
          </a:xfrm>
        </p:spPr>
        <p:txBody>
          <a:bodyPr>
            <a:normAutofit/>
          </a:bodyPr>
          <a:lstStyle/>
          <a:p>
            <a:r>
              <a:rPr lang="en-US" dirty="0"/>
              <a:t>URL redirection (also called URL forwarding), is a </a:t>
            </a:r>
            <a:r>
              <a:rPr lang="en-US" dirty="0">
                <a:solidFill>
                  <a:schemeClr val="accent1"/>
                </a:solidFill>
              </a:rPr>
              <a:t>technique</a:t>
            </a:r>
            <a:r>
              <a:rPr lang="en-US" dirty="0"/>
              <a:t> for </a:t>
            </a:r>
            <a:r>
              <a:rPr lang="en-US" u="sng" dirty="0"/>
              <a:t>making a web page available under more than one URL address</a:t>
            </a:r>
            <a:r>
              <a:rPr lang="en-US" dirty="0"/>
              <a:t>. </a:t>
            </a:r>
          </a:p>
          <a:p>
            <a:r>
              <a:rPr lang="en-US" dirty="0"/>
              <a:t>When a web browser attempts to open a URL that has been redirected, a page with a different URL is opened. </a:t>
            </a:r>
          </a:p>
          <a:p>
            <a:r>
              <a:rPr lang="en-US" dirty="0"/>
              <a:t>URL redirection may be needed for various reasons: </a:t>
            </a:r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URL shortening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prevent broken links</a:t>
            </a:r>
            <a:r>
              <a:rPr lang="en-US" dirty="0"/>
              <a:t> when web pages are moved</a:t>
            </a:r>
          </a:p>
          <a:p>
            <a:pPr lvl="1"/>
            <a:r>
              <a:rPr lang="en-US" dirty="0"/>
              <a:t>to allow </a:t>
            </a:r>
            <a:r>
              <a:rPr lang="en-US" dirty="0">
                <a:solidFill>
                  <a:schemeClr val="accent1"/>
                </a:solidFill>
              </a:rPr>
              <a:t>multiple domain names</a:t>
            </a:r>
            <a:r>
              <a:rPr lang="en-US" dirty="0"/>
              <a:t> belonging to the same company (or organization) to </a:t>
            </a:r>
            <a:r>
              <a:rPr lang="en-US" dirty="0">
                <a:solidFill>
                  <a:schemeClr val="accent1"/>
                </a:solidFill>
              </a:rPr>
              <a:t>refer to a single web site</a:t>
            </a:r>
            <a:r>
              <a:rPr lang="en-US" dirty="0"/>
              <a:t>. </a:t>
            </a:r>
          </a:p>
          <a:p>
            <a:pPr lvl="2"/>
            <a:r>
              <a:rPr lang="en-US" sz="2200" dirty="0"/>
              <a:t>Ex. wikipedia.com and wikipedia.net are automatically redirected to wikipedia.org</a:t>
            </a:r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hostile purposes</a:t>
            </a:r>
            <a:r>
              <a:rPr lang="en-US" dirty="0"/>
              <a:t> such as </a:t>
            </a:r>
            <a:r>
              <a:rPr lang="en-US" u="sng" dirty="0"/>
              <a:t>phishing attacks</a:t>
            </a:r>
            <a:r>
              <a:rPr lang="en-US" dirty="0"/>
              <a:t> or </a:t>
            </a:r>
            <a:r>
              <a:rPr lang="en-US" u="sng" dirty="0"/>
              <a:t>malware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717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redirection and resource discovery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159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discovering resources, detecting URL redirection is important</a:t>
            </a:r>
          </a:p>
          <a:p>
            <a:r>
              <a:rPr lang="en-US" dirty="0"/>
              <a:t>Instead of saving redirect links, we want to save those urls where the redirects were taking us.</a:t>
            </a:r>
          </a:p>
        </p:txBody>
      </p:sp>
    </p:spTree>
    <p:extLst>
      <p:ext uri="{BB962C8B-B14F-4D97-AF65-F5344CB8AC3E}">
        <p14:creationId xmlns:p14="http://schemas.microsoft.com/office/powerpoint/2010/main" val="278963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175" y="228581"/>
            <a:ext cx="9713259" cy="4524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How to create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We’ve seen several different ways we can make a list:</a:t>
            </a:r>
          </a:p>
          <a:p>
            <a:r>
              <a:rPr lang="en-US" dirty="0">
                <a:highlight>
                  <a:srgbClr val="FFFF00"/>
                </a:highlight>
              </a:rPr>
              <a:t>Hard code it</a:t>
            </a:r>
            <a:r>
              <a:rPr lang="en-US" dirty="0"/>
              <a:t>:  </a:t>
            </a: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= [ 1, 2, 3]</a:t>
            </a:r>
          </a:p>
          <a:p>
            <a:r>
              <a:rPr lang="en-US" dirty="0">
                <a:highlight>
                  <a:srgbClr val="00FF00"/>
                </a:highlight>
              </a:rPr>
              <a:t>Start out with an empty list and append to it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= []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lst.append(1)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lst.append(2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pPr lvl="1"/>
            <a:r>
              <a:rPr lang="en-US" dirty="0"/>
              <a:t>Useful as an accumulator</a:t>
            </a:r>
          </a:p>
          <a:p>
            <a:r>
              <a:rPr lang="en-US" dirty="0">
                <a:highlight>
                  <a:srgbClr val="00FFFF"/>
                </a:highlight>
              </a:rPr>
              <a:t>Start out with an empty list and concatenate to it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 = []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+= [1]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+= [2]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3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Redirect status codes and characteristics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160</a:t>
            </a:fld>
            <a:endParaRPr lang="en-US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5546" y="1885966"/>
          <a:ext cx="11132242" cy="2194560"/>
        </p:xfrm>
        <a:graphic>
          <a:graphicData uri="http://schemas.openxmlformats.org/drawingml/2006/table">
            <a:tbl>
              <a:tblPr/>
              <a:tblGrid>
                <a:gridCol w="3190948">
                  <a:extLst>
                    <a:ext uri="{9D8B030D-6E8A-4147-A177-3AD203B41FA5}">
                      <a16:colId xmlns:a16="http://schemas.microsoft.com/office/drawing/2014/main" val="2583648336"/>
                    </a:ext>
                  </a:extLst>
                </a:gridCol>
                <a:gridCol w="2039979">
                  <a:extLst>
                    <a:ext uri="{9D8B030D-6E8A-4147-A177-3AD203B41FA5}">
                      <a16:colId xmlns:a16="http://schemas.microsoft.com/office/drawing/2014/main" val="1458394773"/>
                    </a:ext>
                  </a:extLst>
                </a:gridCol>
                <a:gridCol w="5901315">
                  <a:extLst>
                    <a:ext uri="{9D8B030D-6E8A-4147-A177-3AD203B41FA5}">
                      <a16:colId xmlns:a16="http://schemas.microsoft.com/office/drawing/2014/main" val="2951045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HTTP Status Code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HTTP Version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Temporary / Permanent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4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HTTP/1.0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Permanent: The page has moved permanently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72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HTTP/1.0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Temporary: The page has moved temporarily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77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HTTP/1.1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Temporary: The page has moved temporarily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307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HTTP/1.1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Temporary: The page has moved temporarily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47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308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HTTP/1.1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Permanent: The page has moved permanently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57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285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161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4: bruteforce-1.3.py – Detecting Redirections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5" y="662152"/>
            <a:ext cx="5700706" cy="5764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6041" y="2690648"/>
            <a:ext cx="3804745" cy="22176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504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162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4: bruteforce-1.3.py –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7" y="778930"/>
            <a:ext cx="10812101" cy="42345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847" y="2879834"/>
            <a:ext cx="4714401" cy="10615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847" y="4519449"/>
            <a:ext cx="4714401" cy="3047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583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163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0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400" b="1" dirty="0"/>
              <a:t>Step 5: bruteforce-1.4.py – Taking snapshots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14" y="873828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First a simple example: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8" y="1335493"/>
            <a:ext cx="9738958" cy="4955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007" y="2461786"/>
            <a:ext cx="9541940" cy="1031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786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164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Taking snapshots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91" y="4371027"/>
            <a:ext cx="1714649" cy="14936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471" y="786349"/>
            <a:ext cx="11515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Taking snapshot of every resource returning </a:t>
            </a:r>
            <a:r>
              <a:rPr lang="en-US" sz="2400" dirty="0">
                <a:solidFill>
                  <a:srgbClr val="FF0000"/>
                </a:solidFill>
              </a:rPr>
              <a:t>200 status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way to </a:t>
            </a:r>
            <a:r>
              <a:rPr lang="en-US" sz="2400" dirty="0">
                <a:solidFill>
                  <a:srgbClr val="FF0000"/>
                </a:solidFill>
              </a:rPr>
              <a:t>speed up the analysis of big apps </a:t>
            </a:r>
            <a:r>
              <a:rPr lang="en-US" sz="2400" dirty="0"/>
              <a:t>or when testing multiple apps in a short period of time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Needed libraries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Selenium web driver</a:t>
            </a:r>
            <a:r>
              <a:rPr lang="en-US" sz="2400" dirty="0"/>
              <a:t> for Python and Phantom JS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Selenium web driver is a tool used to automate web browsers programmatically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</a:rPr>
              <a:t>PhantomJS</a:t>
            </a:r>
            <a:r>
              <a:rPr lang="en-US" sz="2400" dirty="0"/>
              <a:t> is a headless browser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12" y="4371027"/>
            <a:ext cx="2994920" cy="10287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5204" y="5883470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4"/>
              </a:rPr>
              <a:t>https://www.seleniumhq.org/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48712" y="5529557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5"/>
              </a:rPr>
              <a:t>http://phantomjs.org/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6110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92" y="1216115"/>
            <a:ext cx="10118749" cy="52059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165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Taking snapshots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9493" y="754450"/>
            <a:ext cx="11515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test example </a:t>
            </a:r>
          </a:p>
        </p:txBody>
      </p:sp>
      <p:sp>
        <p:nvSpPr>
          <p:cNvPr id="6" name="Rectangle 5"/>
          <p:cNvSpPr/>
          <p:nvPr/>
        </p:nvSpPr>
        <p:spPr>
          <a:xfrm>
            <a:off x="893136" y="2434853"/>
            <a:ext cx="9541940" cy="1031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64106" y="4116404"/>
            <a:ext cx="4619663" cy="36933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>
            <a:spAutoFit/>
          </a:bodyPr>
          <a:lstStyle/>
          <a:p>
            <a:r>
              <a:rPr lang="en-US" dirty="0"/>
              <a:t>Try this instead: driver = </a:t>
            </a:r>
            <a:r>
              <a:rPr lang="en-US" dirty="0" err="1"/>
              <a:t>webdriver.Firefox</a:t>
            </a:r>
            <a:r>
              <a:rPr lang="en-US" dirty="0"/>
              <a:t>()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57060" y="4338084"/>
            <a:ext cx="1007046" cy="34686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743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166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Taking snapshots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9493" y="754450"/>
            <a:ext cx="11515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test example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493" y="1267284"/>
            <a:ext cx="3711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$ python test-selenium.py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9493" y="1873576"/>
            <a:ext cx="5425910" cy="3955123"/>
            <a:chOff x="369493" y="1873576"/>
            <a:chExt cx="5425910" cy="39551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493" y="1873576"/>
              <a:ext cx="5425910" cy="395512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1382234" y="4646428"/>
              <a:ext cx="659217" cy="40403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22" y="1873576"/>
            <a:ext cx="5979741" cy="39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37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167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Taking snapshots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4" y="845596"/>
            <a:ext cx="9593753" cy="3194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3" y="4391582"/>
            <a:ext cx="7069173" cy="16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1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" y="871622"/>
            <a:ext cx="10974697" cy="40087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168</a:t>
            </a:fld>
            <a:endParaRPr lang="en-US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Taking snapshots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9163" y="3817089"/>
            <a:ext cx="8623004" cy="3615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142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169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169" y="53165"/>
            <a:ext cx="11022013" cy="662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 kern="1200" spc="-50">
                <a:solidFill>
                  <a:srgbClr val="293E8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rgbClr val="293E8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2800" b="1" dirty="0"/>
              <a:t>Step 5: bruteforce-1.4.py –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1" y="830434"/>
            <a:ext cx="7807908" cy="378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82" y="2201307"/>
            <a:ext cx="4496190" cy="3795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8665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419" y="311338"/>
            <a:ext cx="9885381" cy="55465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create a list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412" y="1314637"/>
            <a:ext cx="10515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Split a string:  </a:t>
            </a: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= “one two three”.split()</a:t>
            </a:r>
          </a:p>
          <a:p>
            <a:r>
              <a:rPr lang="en-US" dirty="0">
                <a:highlight>
                  <a:srgbClr val="FFFF00"/>
                </a:highlight>
              </a:rPr>
              <a:t>Replication:</a:t>
            </a:r>
            <a:r>
              <a:rPr lang="en-US" dirty="0"/>
              <a:t>  </a:t>
            </a:r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 = [0] * 100</a:t>
            </a:r>
          </a:p>
          <a:p>
            <a:pPr lvl="1"/>
            <a:r>
              <a:rPr lang="en-US" dirty="0"/>
              <a:t>Makes a list with 100 elements, each one zero</a:t>
            </a:r>
          </a:p>
          <a:p>
            <a:r>
              <a:rPr lang="en-US" dirty="0"/>
              <a:t>Will have another when we get to external data files (readlines method)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707" y="121545"/>
            <a:ext cx="10515600" cy="1061423"/>
          </a:xfrm>
        </p:spPr>
        <p:txBody>
          <a:bodyPr>
            <a:normAutofit/>
          </a:bodyPr>
          <a:lstStyle/>
          <a:p>
            <a:r>
              <a:rPr lang="en-US" sz="3600" b="1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Some more examples of lists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525"/>
              </p:ext>
            </p:extLst>
          </p:nvPr>
        </p:nvGraphicFramePr>
        <p:xfrm>
          <a:off x="838200" y="1182968"/>
          <a:ext cx="10675374" cy="490089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7489723">
                  <a:extLst>
                    <a:ext uri="{9D8B030D-6E8A-4147-A177-3AD203B41FA5}">
                      <a16:colId xmlns:a16="http://schemas.microsoft.com/office/drawing/2014/main" val="1529622366"/>
                    </a:ext>
                  </a:extLst>
                </a:gridCol>
                <a:gridCol w="3185651">
                  <a:extLst>
                    <a:ext uri="{9D8B030D-6E8A-4147-A177-3AD203B41FA5}">
                      <a16:colId xmlns:a16="http://schemas.microsoft.com/office/drawing/2014/main" val="1111000859"/>
                    </a:ext>
                  </a:extLst>
                </a:gridCol>
              </a:tblGrid>
              <a:tr h="152145">
                <a:tc>
                  <a:txBody>
                    <a:bodyPr/>
                    <a:lstStyle/>
                    <a:p>
                      <a:pPr fontAlgn="t"/>
                      <a:r>
                        <a:rPr lang="en-US" sz="3200" dirty="0">
                          <a:effectLst/>
                        </a:rPr>
                        <a:t>List</a:t>
                      </a:r>
                      <a:endParaRPr lang="en-US" sz="3200" b="1" dirty="0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3200" dirty="0">
                          <a:effectLst/>
                        </a:rPr>
                        <a:t>Description</a:t>
                      </a:r>
                      <a:endParaRPr lang="en-US" sz="3200" b="1" dirty="0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336944503"/>
                  </a:ext>
                </a:extLst>
              </a:tr>
              <a:tr h="15214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[]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An empty list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2075673512"/>
                  </a:ext>
                </a:extLst>
              </a:tr>
              <a:tr h="2890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[1,1,2,3,5,8]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 list of integers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836043540"/>
                  </a:ext>
                </a:extLst>
              </a:tr>
              <a:tr h="56293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[42, "What's the question?", 3.1415]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A list of mixed data types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1968905524"/>
                  </a:ext>
                </a:extLst>
              </a:tr>
              <a:tr h="1247586"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</a:rPr>
                        <a:t>["Stuttgart", "Freiburg", "München", "Nürnberg", "Würzburg", "Ulm","Friedrichshafen", Zürich", "Wien"]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A list of Strings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565130203"/>
                  </a:ext>
                </a:extLst>
              </a:tr>
              <a:tr h="111065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[["London","England", 7556900], ["Paris","France",2193031], ["Bern", "Switzerland", 123466]]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 nested list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3494389165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["High up", ["further down", ["and down", ["deep down", "the answer", 42]]]]</a:t>
                      </a:r>
                    </a:p>
                  </a:txBody>
                  <a:tcPr marL="7607" marR="7607" marT="7607" marB="760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A deeply nested list</a:t>
                      </a:r>
                    </a:p>
                  </a:txBody>
                  <a:tcPr marL="7607" marR="7607" marT="7607" marB="7607"/>
                </a:tc>
                <a:extLst>
                  <a:ext uri="{0D108BD9-81ED-4DB2-BD59-A6C34878D82A}">
                    <a16:rowId xmlns:a16="http://schemas.microsoft.com/office/drawing/2014/main" val="285646867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3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 String data type</a:t>
            </a:r>
            <a:endParaRPr lang="en-US" sz="3600" dirty="0"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1612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There are different ways to define strings in Python: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s = </a:t>
            </a:r>
            <a:r>
              <a:rPr 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I am a string enclosed in single quotes.'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s2 = 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I am a string enclosed in double quotes."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Escaping with a backslash (\):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s3 = 'It </a:t>
            </a:r>
            <a:r>
              <a:rPr 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doesn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\'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t matter!’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s3=“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hii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“how are u doing” “ check it in python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s3 = "It doesn't matter!"    # no need of backslash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txt = "He said: \"It doesn't matter\""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print(txt)</a:t>
            </a:r>
          </a:p>
          <a:p>
            <a:pPr marL="0" indent="0">
              <a:buNone/>
            </a:pPr>
            <a:r>
              <a:rPr lang="en-US" dirty="0"/>
              <a:t>He said: "It doesn't matter"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&gt;&gt;&gt;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3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Lists</a:t>
            </a:r>
            <a:br>
              <a:rPr lang="en-US" dirty="0"/>
            </a:br>
            <a:r>
              <a:rPr lang="en-US" dirty="0"/>
              <a:t>A collection of values.</a:t>
            </a:r>
          </a:p>
          <a:p>
            <a:pPr marL="38100" indent="0">
              <a:buNone/>
            </a:pPr>
            <a:r>
              <a:rPr lang="en-US" dirty="0"/>
              <a:t>	</a:t>
            </a:r>
          </a:p>
          <a:p>
            <a:r>
              <a:rPr lang="en-US" b="1" dirty="0">
                <a:highlight>
                  <a:srgbClr val="FFFF00"/>
                </a:highlight>
              </a:rPr>
              <a:t>String data type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Tuples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A collection of values as a record.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Dictionaries</a:t>
            </a:r>
            <a:br>
              <a:rPr lang="en-US" dirty="0"/>
            </a:br>
            <a:r>
              <a:rPr lang="en-US" dirty="0"/>
              <a:t>A table of name, value pairs.</a:t>
            </a:r>
          </a:p>
        </p:txBody>
      </p:sp>
    </p:spTree>
    <p:extLst>
      <p:ext uri="{BB962C8B-B14F-4D97-AF65-F5344CB8AC3E}">
        <p14:creationId xmlns:p14="http://schemas.microsoft.com/office/powerpoint/2010/main" val="4114795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String data type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ighlight>
                  <a:srgbClr val="00FF00"/>
                </a:highlight>
              </a:rPr>
              <a:t>Triple-quoted strings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unescaped newlines and quotes are allowed and retained</a:t>
            </a:r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latin typeface="Consolas" panose="020B0609020204030204" pitchFamily="49" charset="0"/>
              </a:rPr>
              <a:t>txt </a:t>
            </a:r>
            <a:r>
              <a:rPr lang="en-US" sz="26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'''A </a:t>
            </a:r>
            <a:r>
              <a:rPr lang="en-US" sz="2600" dirty="0">
                <a:solidFill>
                  <a:srgbClr val="0033CC"/>
                </a:solidFill>
                <a:latin typeface="Consolas" panose="020B0609020204030204" pitchFamily="49" charset="0"/>
              </a:rPr>
              <a:t>string in triple quotes can extend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latin typeface="Consolas" panose="020B0609020204030204" pitchFamily="49" charset="0"/>
              </a:rPr>
              <a:t>over multiple lines like this one, and can contain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2600" dirty="0">
                <a:solidFill>
                  <a:srgbClr val="0033CC"/>
                </a:solidFill>
                <a:latin typeface="Consolas" panose="020B0609020204030204" pitchFamily="49" charset="0"/>
              </a:rPr>
              <a:t>single' and "double" quotes</a:t>
            </a:r>
            <a:r>
              <a:rPr lang="en-US" sz="2600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.'''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Extracting individual characters from a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39272"/>
            <a:ext cx="10984345" cy="5375564"/>
          </a:xfrm>
        </p:spPr>
        <p:txBody>
          <a:bodyPr>
            <a:normAutofit/>
          </a:bodyPr>
          <a:lstStyle/>
          <a:p>
            <a:r>
              <a:rPr lang="en-US" dirty="0"/>
              <a:t>String consists of a series or </a:t>
            </a:r>
            <a:r>
              <a:rPr lang="en-US" b="1" dirty="0">
                <a:highlight>
                  <a:srgbClr val="FFFF00"/>
                </a:highlight>
              </a:rPr>
              <a:t>sequence of characters </a:t>
            </a:r>
            <a:r>
              <a:rPr lang="en-US" dirty="0"/>
              <a:t>(letters, numbers, special characters, space, tab,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r>
              <a:rPr lang="en-US" dirty="0"/>
              <a:t>The characters in a string are numbered </a:t>
            </a:r>
            <a:r>
              <a:rPr lang="en-US" dirty="0">
                <a:highlight>
                  <a:srgbClr val="FFFF00"/>
                </a:highlight>
              </a:rPr>
              <a:t>from 0 to length -1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	&gt;&gt;&gt; s = "Hello World" 	# length = 11 (from 0 to 10)</a:t>
            </a:r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square brackets to get the character at a given position</a:t>
            </a:r>
          </a:p>
          <a:p>
            <a:pPr lvl="1"/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first = s[0]  		# this is “H”</a:t>
            </a:r>
          </a:p>
          <a:p>
            <a:pPr lvl="1"/>
            <a:r>
              <a:rPr lang="en-US" dirty="0"/>
              <a:t>This is called subscripting or indexing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position must be smaller than the length</a:t>
            </a:r>
          </a:p>
          <a:p>
            <a:pPr lvl="2"/>
            <a:r>
              <a:rPr lang="en-US" sz="2400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print(s[11]) 	# ERROR: string index out of range</a:t>
            </a:r>
          </a:p>
          <a:p>
            <a:endParaRPr lang="en-US" dirty="0"/>
          </a:p>
        </p:txBody>
      </p:sp>
      <p:pic>
        <p:nvPicPr>
          <p:cNvPr id="6" name="Picture 5" descr="Positive and negative indices of str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95" y="3394024"/>
            <a:ext cx="5385388" cy="9075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String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length of a string is the number of characters in it.</a:t>
            </a:r>
          </a:p>
          <a:p>
            <a:r>
              <a:rPr lang="en-US" dirty="0">
                <a:highlight>
                  <a:srgbClr val="FFFF00"/>
                </a:highlight>
              </a:rPr>
              <a:t>Spaces count!</a:t>
            </a:r>
          </a:p>
          <a:p>
            <a:r>
              <a:rPr lang="en-US" dirty="0"/>
              <a:t>To get the length of a string, use the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en-US" dirty="0"/>
              <a:t> function: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	s = "Hello World"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numchars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(s)   # that’s 11 characters</a:t>
            </a:r>
          </a:p>
          <a:p>
            <a:pPr lvl="1"/>
            <a:r>
              <a:rPr lang="en-US" dirty="0"/>
              <a:t>Argument type: string</a:t>
            </a:r>
          </a:p>
          <a:p>
            <a:pPr lvl="1"/>
            <a:r>
              <a:rPr lang="en-US" dirty="0"/>
              <a:t>Return type: integer</a:t>
            </a:r>
          </a:p>
          <a:p>
            <a:r>
              <a:rPr lang="en-US" dirty="0">
                <a:highlight>
                  <a:srgbClr val="FFFF00"/>
                </a:highlight>
              </a:rPr>
              <a:t>What’s </a:t>
            </a:r>
            <a:r>
              <a:rPr lang="en-US" dirty="0" err="1">
                <a:solidFill>
                  <a:srgbClr val="0033CC"/>
                </a:solidFill>
                <a:highlight>
                  <a:srgbClr val="FFFF00"/>
                </a:highlight>
              </a:rPr>
              <a:t>len</a:t>
            </a:r>
            <a:r>
              <a:rPr lang="en-US" dirty="0">
                <a:solidFill>
                  <a:srgbClr val="0033CC"/>
                </a:solidFill>
                <a:highlight>
                  <a:srgbClr val="00FF00"/>
                </a:highlight>
              </a:rPr>
              <a:t>(“”)</a:t>
            </a:r>
            <a:r>
              <a:rPr lang="en-US" dirty="0">
                <a:highlight>
                  <a:srgbClr val="00FF00"/>
                </a:highlight>
              </a:rPr>
              <a:t>?</a:t>
            </a:r>
          </a:p>
          <a:p>
            <a:pPr lvl="1"/>
            <a:r>
              <a:rPr lang="en-US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Extracting characters with negative subscripts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subscript with negative numbers, counting from the right end</a:t>
            </a:r>
          </a:p>
          <a:p>
            <a:pPr lvl="1"/>
            <a:r>
              <a:rPr lang="en-US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s[-1]</a:t>
            </a:r>
            <a:r>
              <a:rPr lang="en-US" dirty="0"/>
              <a:t> is the </a:t>
            </a:r>
            <a:r>
              <a:rPr lang="en-US" dirty="0">
                <a:solidFill>
                  <a:srgbClr val="0033CC"/>
                </a:solidFill>
              </a:rPr>
              <a:t>last</a:t>
            </a:r>
            <a:r>
              <a:rPr lang="en-US" dirty="0"/>
              <a:t>, rightmost character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s[-2]</a:t>
            </a:r>
            <a:r>
              <a:rPr lang="en-US" dirty="0"/>
              <a:t> is the next to last character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s[-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(name)] </a:t>
            </a:r>
            <a:r>
              <a:rPr lang="en-US" dirty="0">
                <a:highlight>
                  <a:srgbClr val="00FF00"/>
                </a:highlight>
              </a:rPr>
              <a:t>is the first, left most character</a:t>
            </a:r>
          </a:p>
          <a:p>
            <a:endParaRPr lang="en-US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Positive and negative indices of str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01" y="4575705"/>
            <a:ext cx="4636599" cy="7813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5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Strings are Immutable</a:t>
            </a:r>
            <a:endParaRPr lang="en-US" sz="36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Python strings cannot be changed once created. </a:t>
            </a:r>
            <a:r>
              <a:rPr lang="en-US" dirty="0">
                <a:highlight>
                  <a:srgbClr val="00FF00"/>
                </a:highlight>
              </a:rPr>
              <a:t>That is strings are </a:t>
            </a:r>
            <a:r>
              <a:rPr lang="en-US" b="1" dirty="0">
                <a:solidFill>
                  <a:srgbClr val="FF0000"/>
                </a:solidFill>
                <a:highlight>
                  <a:srgbClr val="00FF00"/>
                </a:highlight>
              </a:rPr>
              <a:t>immutable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&gt;&gt;&gt; s = "Some things 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</a:rPr>
              <a:t>are immutable</a:t>
            </a:r>
            <a:r>
              <a:rPr lang="en-US" dirty="0">
                <a:solidFill>
                  <a:srgbClr val="0033CC"/>
                </a:solidFill>
              </a:rPr>
              <a:t>!"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highlight>
                  <a:srgbClr val="00FF00"/>
                </a:highlight>
              </a:rPr>
              <a:t>&gt;&gt;&gt; s[1] = "."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Traceback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(most recent call last):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 File "&lt;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stdin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&gt;", line 1, in &lt;module&gt;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TypeError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: '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str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' object does not support item assignment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highlight>
                  <a:srgbClr val="00FF00"/>
                </a:highlight>
              </a:rPr>
              <a:t>&gt;&gt;&gt;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1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Basic String Operations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836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Concatenation( only for  String type)</a:t>
            </a:r>
            <a:br>
              <a:rPr lang="en-US" dirty="0">
                <a:solidFill>
                  <a:srgbClr val="0033CC"/>
                </a:solidFill>
              </a:rPr>
            </a:br>
            <a:r>
              <a:rPr lang="en-US" dirty="0">
                <a:solidFill>
                  <a:srgbClr val="0033CC"/>
                </a:solidFill>
              </a:rPr>
              <a:t>"Hello" + "World" </a:t>
            </a:r>
            <a:r>
              <a:rPr lang="en-US" dirty="0">
                <a:solidFill>
                  <a:srgbClr val="0033CC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33CC"/>
                </a:solidFill>
              </a:rPr>
              <a:t>"HelloWorld"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Repetition</a:t>
            </a:r>
            <a:br>
              <a:rPr lang="en-US" dirty="0"/>
            </a:br>
            <a:r>
              <a:rPr lang="en-US" dirty="0"/>
              <a:t>String can be repeated or repeatedly concatenated with the asterisk operator "*":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"*-*" * 3 	</a:t>
            </a:r>
            <a:r>
              <a:rPr lang="en-US" dirty="0">
                <a:solidFill>
                  <a:srgbClr val="0033CC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33CC"/>
                </a:solidFill>
              </a:rPr>
              <a:t> 	"*-**-**-*"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Slicing</a:t>
            </a:r>
            <a:br>
              <a:rPr lang="en-US" dirty="0"/>
            </a:br>
            <a:r>
              <a:rPr lang="en-US" dirty="0"/>
              <a:t>Substrings can be created with the slice or slicing notation: </a:t>
            </a:r>
            <a:br>
              <a:rPr lang="en-US" dirty="0"/>
            </a:br>
            <a:r>
              <a:rPr lang="en-US" dirty="0">
                <a:solidFill>
                  <a:srgbClr val="0033CC"/>
                </a:solidFill>
              </a:rPr>
              <a:t>"Python"[2:4] will result in "</a:t>
            </a:r>
            <a:r>
              <a:rPr lang="en-US" dirty="0" err="1">
                <a:solidFill>
                  <a:srgbClr val="0033CC"/>
                </a:solidFill>
              </a:rPr>
              <a:t>th</a:t>
            </a:r>
            <a:r>
              <a:rPr lang="en-US" dirty="0">
                <a:solidFill>
                  <a:srgbClr val="0033CC"/>
                </a:solidFill>
              </a:rPr>
              <a:t>" 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Size</a:t>
            </a:r>
            <a:br>
              <a:rPr lang="en-US" dirty="0"/>
            </a:br>
            <a:r>
              <a:rPr lang="en-US" dirty="0" err="1"/>
              <a:t>len</a:t>
            </a:r>
            <a:r>
              <a:rPr lang="en-US" dirty="0"/>
              <a:t>("Python") will result in 6</a:t>
            </a:r>
            <a:endParaRPr lang="en-US" dirty="0">
              <a:solidFill>
                <a:srgbClr val="0033CC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Basic String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perform any other mathematical operations on strings, even if the strings look like numbers</a:t>
            </a:r>
          </a:p>
          <a:p>
            <a:endParaRPr lang="en-US" dirty="0"/>
          </a:p>
          <a:p>
            <a:r>
              <a:rPr lang="en-US" dirty="0">
                <a:highlight>
                  <a:srgbClr val="00FFFF"/>
                </a:highlight>
              </a:rPr>
              <a:t>The following are </a:t>
            </a:r>
            <a:r>
              <a:rPr lang="en-US" b="1" dirty="0">
                <a:highlight>
                  <a:srgbClr val="00FFFF"/>
                </a:highlight>
              </a:rPr>
              <a:t>illegal</a:t>
            </a:r>
            <a:r>
              <a:rPr lang="en-US" dirty="0">
                <a:highlight>
                  <a:srgbClr val="00FFFF"/>
                </a:highlight>
              </a:rPr>
              <a:t>: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'2‘ - '1‘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'eggs'/'easy'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'third‘ * 'a charm‘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03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List and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20" y="1498062"/>
            <a:ext cx="10515600" cy="4351338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A string </a:t>
            </a:r>
            <a:r>
              <a:rPr lang="en-US" dirty="0"/>
              <a:t>is a sequence of </a:t>
            </a:r>
            <a:r>
              <a:rPr lang="en-US" dirty="0">
                <a:highlight>
                  <a:srgbClr val="00FF00"/>
                </a:highlight>
              </a:rPr>
              <a:t>characters </a:t>
            </a:r>
            <a:r>
              <a:rPr lang="en-US" dirty="0"/>
              <a:t>and a list is </a:t>
            </a:r>
            <a:r>
              <a:rPr lang="en-US" b="1" dirty="0">
                <a:solidFill>
                  <a:srgbClr val="FF0000"/>
                </a:solidFill>
              </a:rPr>
              <a:t>a sequence of values</a:t>
            </a:r>
            <a:r>
              <a:rPr lang="en-US" dirty="0"/>
              <a:t>, but a list of characters is not the same as a string. To convert from a string to a list of characters, you can use list: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s = 'spam'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&gt;&gt;&gt; t = list(s)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	&gt;&gt;&gt; t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	['s', 'p', 'a', 'm']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64" y="2704588"/>
            <a:ext cx="2569275" cy="365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246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114" y="365126"/>
            <a:ext cx="9960685" cy="4524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Strings versus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42" y="902350"/>
            <a:ext cx="7755368" cy="54245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You’ve probably noticed a lot of similarities between lists and strings</a:t>
            </a:r>
          </a:p>
          <a:p>
            <a:r>
              <a:rPr lang="en-US" dirty="0"/>
              <a:t>Sometimes the very same code works with both!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/>
              <a:t>, subscripts, slicing</a:t>
            </a:r>
          </a:p>
          <a:p>
            <a:pPr lvl="1"/>
            <a:r>
              <a:rPr lang="en-US" dirty="0"/>
              <a:t>Traversal</a:t>
            </a:r>
          </a:p>
          <a:p>
            <a:pPr lvl="1"/>
            <a:r>
              <a:rPr lang="en-US" dirty="0"/>
              <a:t>Concatenation</a:t>
            </a:r>
          </a:p>
          <a:p>
            <a:r>
              <a:rPr lang="en-US" dirty="0"/>
              <a:t>But there are also many differences</a:t>
            </a:r>
          </a:p>
          <a:p>
            <a:pPr lvl="1"/>
            <a:r>
              <a:rPr lang="en-US" dirty="0"/>
              <a:t>Each element in </a:t>
            </a:r>
            <a:r>
              <a:rPr lang="en-US" dirty="0">
                <a:highlight>
                  <a:srgbClr val="00FF00"/>
                </a:highlight>
              </a:rPr>
              <a:t>a string is a character </a:t>
            </a:r>
            <a:r>
              <a:rPr lang="en-US" dirty="0"/>
              <a:t>(a string of length 1)</a:t>
            </a:r>
          </a:p>
          <a:p>
            <a:pPr lvl="1"/>
            <a:r>
              <a:rPr lang="en-US" dirty="0"/>
              <a:t>But the elements </a:t>
            </a:r>
            <a:r>
              <a:rPr lang="en-US" dirty="0">
                <a:highlight>
                  <a:srgbClr val="FFFF00"/>
                </a:highlight>
              </a:rPr>
              <a:t>of a list can be anything</a:t>
            </a:r>
          </a:p>
          <a:p>
            <a:pPr lvl="2"/>
            <a:r>
              <a:rPr lang="en-US" sz="2600" dirty="0"/>
              <a:t>Strings, numbers, bools, even other lists!</a:t>
            </a:r>
          </a:p>
          <a:p>
            <a:pPr lvl="1"/>
            <a:r>
              <a:rPr lang="en-US" dirty="0"/>
              <a:t>With strings,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searches for a substring</a:t>
            </a:r>
          </a:p>
          <a:p>
            <a:pPr lvl="1"/>
            <a:r>
              <a:rPr lang="en-US" dirty="0"/>
              <a:t>With lists,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/>
              <a:t> searches for whole elements </a:t>
            </a:r>
            <a:r>
              <a:rPr lang="en-US" dirty="0" err="1"/>
              <a:t>on</a:t>
            </a:r>
            <a:r>
              <a:rPr lang="en-US" b="1" dirty="0" err="1">
                <a:solidFill>
                  <a:srgbClr val="FF0000"/>
                </a:solidFill>
              </a:rPr>
              <a:t>substring</a:t>
            </a:r>
            <a:r>
              <a:rPr lang="en-US" b="1" dirty="0">
                <a:solidFill>
                  <a:srgbClr val="FF0000"/>
                </a:solidFill>
              </a:rPr>
              <a:t> (-1 if not found)</a:t>
            </a:r>
          </a:p>
          <a:p>
            <a:pPr lvl="1"/>
            <a:r>
              <a:rPr lang="en-US" b="1" dirty="0"/>
              <a:t>Lists use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t</a:t>
            </a:r>
            <a:r>
              <a:rPr lang="en-US" b="1" dirty="0"/>
              <a:t>o locate an error (error  if not </a:t>
            </a:r>
            <a:r>
              <a:rPr lang="en-US" b="1" dirty="0" err="1"/>
              <a:t>found</a:t>
            </a:r>
            <a:r>
              <a:rPr lang="en-US" dirty="0" err="1"/>
              <a:t>ly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Strings use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dirty="0">
                <a:solidFill>
                  <a:srgbClr val="FF0000"/>
                </a:solidFill>
              </a:rPr>
              <a:t> to locate a</a:t>
            </a:r>
            <a:r>
              <a:rPr lang="en-US" dirty="0"/>
              <a:t>)</a:t>
            </a:r>
          </a:p>
          <a:p>
            <a:r>
              <a:rPr lang="en-US" dirty="0"/>
              <a:t>Another big difference:  lists are </a:t>
            </a:r>
            <a:r>
              <a:rPr lang="en-US" b="1" dirty="0"/>
              <a:t>mutable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043" y="510472"/>
            <a:ext cx="2597018" cy="1043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43" y="1598997"/>
            <a:ext cx="2597017" cy="1737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980" y="3381665"/>
            <a:ext cx="2582081" cy="1340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045" y="4767046"/>
            <a:ext cx="2597016" cy="147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V="1">
            <a:off x="7887855" y="5680364"/>
            <a:ext cx="1237672" cy="923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66182" y="4424218"/>
            <a:ext cx="1551709" cy="858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844145" y="3336805"/>
            <a:ext cx="1699491" cy="151228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280727" y="1200727"/>
            <a:ext cx="2262909" cy="3435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8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405" y="-205581"/>
            <a:ext cx="10972800" cy="11430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>
                <a:highlight>
                  <a:srgbClr val="FFFF00"/>
                </a:highlight>
              </a:rPr>
              <a:t>Tuples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405" y="937419"/>
            <a:ext cx="10972800" cy="1960048"/>
          </a:xfrm>
        </p:spPr>
        <p:txBody>
          <a:bodyPr>
            <a:normAutofit/>
          </a:bodyPr>
          <a:lstStyle/>
          <a:p>
            <a:r>
              <a:rPr lang="en-GB" altLang="en-US" dirty="0">
                <a:highlight>
                  <a:srgbClr val="FFFF00"/>
                </a:highlight>
              </a:rPr>
              <a:t>Tuples are a collection of data items</a:t>
            </a:r>
            <a:r>
              <a:rPr lang="en-GB" altLang="en-US" dirty="0"/>
              <a:t>.  They may be of different types.  </a:t>
            </a:r>
            <a:r>
              <a:rPr lang="en-GB" altLang="en-US" dirty="0">
                <a:highlight>
                  <a:srgbClr val="00FFFF"/>
                </a:highlight>
              </a:rPr>
              <a:t>Tuples are </a:t>
            </a:r>
            <a:r>
              <a:rPr lang="en-GB" altLang="en-US" i="1" dirty="0">
                <a:highlight>
                  <a:srgbClr val="FFFF00"/>
                </a:highlight>
              </a:rPr>
              <a:t>immutable </a:t>
            </a:r>
            <a:r>
              <a:rPr lang="en-GB" altLang="en-US" dirty="0">
                <a:highlight>
                  <a:srgbClr val="00FFFF"/>
                </a:highlight>
              </a:rPr>
              <a:t>(like strings).</a:t>
            </a:r>
          </a:p>
          <a:p>
            <a:r>
              <a:rPr lang="en-US" altLang="en-US" dirty="0"/>
              <a:t>Same as lists but Immutable</a:t>
            </a:r>
            <a:endParaRPr lang="en-GB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12402"/>
            <a:ext cx="4385845" cy="3027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171440" y="2712402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/>
              <a:t>Python </a:t>
            </a:r>
            <a:r>
              <a:rPr lang="en-GB" altLang="en-US" sz="3200" dirty="0">
                <a:highlight>
                  <a:srgbClr val="FFFF00"/>
                </a:highlight>
              </a:rPr>
              <a:t>optionally uses brackets () to denote tuples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/>
              <a:t>We could have also used () for the above tuple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3200" dirty="0"/>
              <a:t>If we have only one item, we need to use a comma to indicate it's a tuple: e.g. (“Bat”,)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342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52946"/>
            <a:ext cx="10515600" cy="49166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 </a:t>
            </a:r>
            <a:r>
              <a:rPr lang="en-US" sz="3200" b="1" dirty="0"/>
              <a:t>list</a:t>
            </a:r>
            <a:r>
              <a:rPr lang="en-US" sz="3200" dirty="0"/>
              <a:t> is a sequence of values (objects).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highlight>
                  <a:srgbClr val="FFFF00"/>
                </a:highlight>
              </a:rPr>
              <a:t>Individual values </a:t>
            </a:r>
            <a:r>
              <a:rPr lang="en-US" sz="3200" dirty="0"/>
              <a:t>in a list are </a:t>
            </a:r>
            <a:r>
              <a:rPr lang="en-US" sz="3200" dirty="0">
                <a:highlight>
                  <a:srgbClr val="FFFF00"/>
                </a:highlight>
              </a:rPr>
              <a:t>called </a:t>
            </a:r>
            <a:r>
              <a:rPr lang="en-US" sz="3200" b="1" dirty="0">
                <a:highlight>
                  <a:srgbClr val="FFFF00"/>
                </a:highlight>
              </a:rPr>
              <a:t>elements</a:t>
            </a:r>
            <a:r>
              <a:rPr lang="en-US" sz="3200" dirty="0"/>
              <a:t>.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Lists have </a:t>
            </a:r>
            <a:r>
              <a:rPr lang="en-US" sz="3200" dirty="0">
                <a:highlight>
                  <a:srgbClr val="FFFF00"/>
                </a:highlight>
              </a:rPr>
              <a:t>a </a:t>
            </a:r>
            <a:r>
              <a:rPr lang="en-US" sz="3200" b="1" dirty="0">
                <a:highlight>
                  <a:srgbClr val="FFFF00"/>
                </a:highlight>
              </a:rPr>
              <a:t>type</a:t>
            </a:r>
            <a:r>
              <a:rPr lang="en-US" sz="3200" dirty="0">
                <a:highlight>
                  <a:srgbClr val="FFFF00"/>
                </a:highlight>
              </a:rPr>
              <a:t> and </a:t>
            </a:r>
            <a:r>
              <a:rPr lang="en-US" sz="3200" dirty="0"/>
              <a:t>are considered </a:t>
            </a:r>
            <a:r>
              <a:rPr lang="en-US" sz="3200" b="1" dirty="0"/>
              <a:t>values</a:t>
            </a:r>
            <a:r>
              <a:rPr lang="en-US" sz="3200" dirty="0"/>
              <a:t> themselves.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To </a:t>
            </a:r>
            <a:r>
              <a:rPr lang="en-US" sz="3200" dirty="0">
                <a:highlight>
                  <a:srgbClr val="FFFF00"/>
                </a:highlight>
              </a:rPr>
              <a:t>write a literal list (values)</a:t>
            </a:r>
            <a:r>
              <a:rPr lang="en-US" sz="3200" dirty="0"/>
              <a:t>in your program, use the </a:t>
            </a:r>
            <a:r>
              <a:rPr lang="en-US" sz="3200" dirty="0">
                <a:solidFill>
                  <a:srgbClr val="FF0000"/>
                </a:solidFill>
              </a:rPr>
              <a:t>square brackets: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38200" y="379810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Content Placeholder 7"/>
          <p:cNvPicPr>
            <a:picLocks noChangeAspect="1"/>
          </p:cNvPicPr>
          <p:nvPr/>
        </p:nvPicPr>
        <p:blipFill rotWithShape="1">
          <a:blip r:embed="rId2"/>
          <a:srcRect l="12340" t="52580" r="59033" b="32710"/>
          <a:stretch/>
        </p:blipFill>
        <p:spPr>
          <a:xfrm>
            <a:off x="3026811" y="3511258"/>
            <a:ext cx="8273743" cy="2396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769763" y="683614"/>
            <a:ext cx="110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Elements </a:t>
            </a:r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 flipH="1">
            <a:off x="7163682" y="1052946"/>
            <a:ext cx="3159823" cy="274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</p:cNvCxnSpPr>
          <p:nvPr/>
        </p:nvCxnSpPr>
        <p:spPr>
          <a:xfrm flipH="1">
            <a:off x="8164945" y="1052946"/>
            <a:ext cx="2158560" cy="278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</p:cNvCxnSpPr>
          <p:nvPr/>
        </p:nvCxnSpPr>
        <p:spPr>
          <a:xfrm flipH="1">
            <a:off x="9439564" y="1052946"/>
            <a:ext cx="883941" cy="278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38200" y="5969571"/>
            <a:ext cx="78021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The </a:t>
            </a:r>
            <a:r>
              <a:rPr lang="en-US" sz="2000" b="1" dirty="0"/>
              <a:t>length</a:t>
            </a:r>
            <a:r>
              <a:rPr lang="en-US" sz="2000" dirty="0"/>
              <a:t> of </a:t>
            </a:r>
            <a:r>
              <a:rPr lang="en-US" sz="2000" dirty="0" err="1"/>
              <a:t>a_list</a:t>
            </a:r>
            <a:r>
              <a:rPr lang="en-US" sz="2000" dirty="0"/>
              <a:t> is 3 (the number of elements)</a:t>
            </a:r>
          </a:p>
          <a:p>
            <a:pPr lvl="1"/>
            <a:r>
              <a:rPr lang="en-US" sz="2000" dirty="0"/>
              <a:t>&gt;&gt;&gt;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gives 3 (an integer)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2A2D578E-6537-4661-AD73-40B674DD1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Immutable Types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826D1C88-3200-414A-BB96-8555AA9415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10688782" cy="5394036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Strings and Tuples </a:t>
            </a:r>
            <a:r>
              <a:rPr lang="en-GB" altLang="en-US" dirty="0">
                <a:highlight>
                  <a:srgbClr val="00FFFF"/>
                </a:highlight>
              </a:rPr>
              <a:t>are </a:t>
            </a:r>
            <a:r>
              <a:rPr lang="en-GB" altLang="en-US" dirty="0">
                <a:solidFill>
                  <a:srgbClr val="0033CC"/>
                </a:solidFill>
                <a:highlight>
                  <a:srgbClr val="00FFFF"/>
                </a:highlight>
              </a:rPr>
              <a:t>immutable</a:t>
            </a:r>
            <a:r>
              <a:rPr lang="en-GB" altLang="en-US" dirty="0">
                <a:highlight>
                  <a:srgbClr val="00FFFF"/>
                </a:highlight>
              </a:rPr>
              <a:t>, which means that once you create them, </a:t>
            </a:r>
            <a:r>
              <a:rPr lang="en-GB" altLang="en-US" dirty="0">
                <a:solidFill>
                  <a:srgbClr val="0033CC"/>
                </a:solidFill>
                <a:highlight>
                  <a:srgbClr val="00FFFF"/>
                </a:highlight>
              </a:rPr>
              <a:t>you can not change </a:t>
            </a:r>
            <a:r>
              <a:rPr lang="en-GB" altLang="en-US" dirty="0">
                <a:highlight>
                  <a:srgbClr val="00FFFF"/>
                </a:highlight>
              </a:rPr>
              <a:t>them.</a:t>
            </a:r>
          </a:p>
          <a:p>
            <a:endParaRPr lang="en-GB" altLang="en-US" dirty="0"/>
          </a:p>
          <a:p>
            <a:r>
              <a:rPr lang="en-GB" altLang="en-US" dirty="0"/>
              <a:t>The assignment operator (=) can make a variable point to strings or tuples just like simple data types:</a:t>
            </a:r>
          </a:p>
          <a:p>
            <a:pPr marL="0" indent="0">
              <a:buNone/>
            </a:pPr>
            <a:r>
              <a:rPr lang="en-GB" altLang="en-US" sz="1400" dirty="0">
                <a:solidFill>
                  <a:srgbClr val="0033CC"/>
                </a:solidFill>
              </a:rPr>
              <a:t>	</a:t>
            </a:r>
            <a:r>
              <a:rPr lang="en-GB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myString</a:t>
            </a:r>
            <a:r>
              <a:rPr lang="en-GB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“This is a test”</a:t>
            </a:r>
          </a:p>
          <a:p>
            <a:pPr marL="0" indent="0">
              <a:buNone/>
            </a:pPr>
            <a:br>
              <a:rPr lang="en-GB" altLang="en-US" sz="1800" dirty="0">
                <a:solidFill>
                  <a:srgbClr val="0033CC"/>
                </a:solidFill>
                <a:latin typeface="Consolas" panose="020B0609020204030204" pitchFamily="49" charset="0"/>
              </a:rPr>
            </a:br>
            <a:r>
              <a:rPr lang="en-GB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	</a:t>
            </a:r>
            <a:r>
              <a:rPr lang="en-GB" altLang="en-US" dirty="0" err="1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myTuple</a:t>
            </a:r>
            <a:r>
              <a:rPr lang="en-GB" alt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= (1,45.8, True, “String Cheese”)‏</a:t>
            </a:r>
          </a:p>
          <a:p>
            <a:pPr marL="0" indent="0">
              <a:buNone/>
            </a:pPr>
            <a:r>
              <a:rPr lang="en-GB" alt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        it contain numbers , </a:t>
            </a:r>
            <a:r>
              <a:rPr lang="en-GB" altLang="en-US" dirty="0" err="1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bollean</a:t>
            </a:r>
            <a:r>
              <a:rPr lang="en-GB" altLang="en-US" dirty="0">
                <a:solidFill>
                  <a:srgbClr val="0033CC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and string)</a:t>
            </a:r>
          </a:p>
          <a:p>
            <a:endParaRPr lang="en-GB" altLang="en-US" dirty="0">
              <a:solidFill>
                <a:srgbClr val="0033CC"/>
              </a:solidFill>
            </a:endParaRPr>
          </a:p>
          <a:p>
            <a:r>
              <a:rPr lang="en-GB" altLang="en-US" dirty="0"/>
              <a:t>Strings &amp; Tuples are both sequences, which mean that they consist of an ordered set of elements, with each element identified by an index.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69EF53-D8FF-4124-B944-1D3CA029E9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2F1FB8-371A-4B1A-90E7-74EF863418D9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6489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Tuples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list operators also work on tuples. The bracket operator indexes an element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t = </a:t>
            </a:r>
            <a:r>
              <a:rPr lang="en-US" b="1" dirty="0">
                <a:solidFill>
                  <a:srgbClr val="0033CC"/>
                </a:solidFill>
                <a:latin typeface="Consolas" panose="020B0609020204030204" pitchFamily="49" charset="0"/>
              </a:rPr>
              <a:t>("tuples</a:t>
            </a: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", "are", "immutable")</a:t>
            </a:r>
          </a:p>
          <a:p>
            <a:pPr marL="38100" indent="0">
              <a:buNone/>
            </a:pPr>
            <a:r>
              <a:rPr lang="en-US" dirty="0">
                <a:solidFill>
                  <a:srgbClr val="0033CC"/>
                </a:solidFill>
                <a:latin typeface="Consolas" panose="020B0609020204030204" pitchFamily="49" charset="0"/>
              </a:rPr>
              <a:t>	&gt;&gt;&gt; t[0]</a:t>
            </a:r>
          </a:p>
          <a:p>
            <a:pPr marL="38100" indent="0">
              <a:buNone/>
            </a:pPr>
            <a:r>
              <a:rPr lang="en-US" dirty="0"/>
              <a:t>	'tuples'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>
                <a:solidFill>
                  <a:srgbClr val="0033CC"/>
                </a:solidFill>
              </a:rPr>
              <a:t>	</a:t>
            </a:r>
            <a:r>
              <a:rPr lang="en-US" dirty="0">
                <a:solidFill>
                  <a:srgbClr val="0033CC"/>
                </a:solidFill>
                <a:highlight>
                  <a:srgbClr val="FFFF00"/>
                </a:highlight>
              </a:rPr>
              <a:t>&gt;&gt;&gt; t[0]="assignment not possible"</a:t>
            </a:r>
          </a:p>
          <a:p>
            <a:pPr marL="38100" indent="0">
              <a:buNone/>
            </a:pPr>
            <a:r>
              <a:rPr lang="en-US" dirty="0">
                <a:highlight>
                  <a:srgbClr val="FFFF00"/>
                </a:highlight>
              </a:rPr>
              <a:t>	</a:t>
            </a:r>
            <a:r>
              <a:rPr lang="en-US" dirty="0" err="1">
                <a:highlight>
                  <a:srgbClr val="FFFF00"/>
                </a:highlight>
              </a:rPr>
              <a:t>Traceback</a:t>
            </a:r>
            <a:r>
              <a:rPr lang="en-US" dirty="0">
                <a:highlight>
                  <a:srgbClr val="FFFF00"/>
                </a:highlight>
              </a:rPr>
              <a:t> (most recent call last):</a:t>
            </a:r>
          </a:p>
          <a:p>
            <a:pPr marL="38100" indent="0">
              <a:buNone/>
            </a:pPr>
            <a:r>
              <a:rPr lang="en-US" dirty="0">
                <a:highlight>
                  <a:srgbClr val="FFFF00"/>
                </a:highlight>
              </a:rPr>
              <a:t> 	 File "&lt;</a:t>
            </a:r>
            <a:r>
              <a:rPr lang="en-US" dirty="0" err="1">
                <a:highlight>
                  <a:srgbClr val="FFFF00"/>
                </a:highlight>
              </a:rPr>
              <a:t>stdin</a:t>
            </a:r>
            <a:r>
              <a:rPr lang="en-US" dirty="0">
                <a:highlight>
                  <a:srgbClr val="FFFF00"/>
                </a:highlight>
              </a:rPr>
              <a:t>&gt;", line 1, in &lt;module&gt;</a:t>
            </a:r>
          </a:p>
          <a:p>
            <a:pPr marL="38100" indent="0">
              <a:buNone/>
            </a:pPr>
            <a:r>
              <a:rPr lang="en-US" dirty="0">
                <a:highlight>
                  <a:srgbClr val="FFFF00"/>
                </a:highlight>
              </a:rPr>
              <a:t>	</a:t>
            </a:r>
            <a:r>
              <a:rPr lang="en-US" dirty="0" err="1">
                <a:highlight>
                  <a:srgbClr val="FFFF00"/>
                </a:highlight>
              </a:rPr>
              <a:t>TypeError</a:t>
            </a:r>
            <a:r>
              <a:rPr lang="en-US" dirty="0">
                <a:highlight>
                  <a:srgbClr val="FFFF00"/>
                </a:highlight>
              </a:rPr>
              <a:t>: 'tuple' object does not support item assignment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10601" y="3475244"/>
            <a:ext cx="1916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/>
              <a:t>Immutable Type</a:t>
            </a:r>
            <a:endParaRPr lang="en-US" sz="20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08436" y="3934691"/>
            <a:ext cx="3482109" cy="145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86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84" y="344171"/>
            <a:ext cx="10972800" cy="1143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Working with Tuples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384" y="1315720"/>
            <a:ext cx="10972800" cy="4967574"/>
          </a:xfrm>
        </p:spPr>
        <p:txBody>
          <a:bodyPr/>
          <a:lstStyle/>
          <a:p>
            <a:r>
              <a:rPr lang="en-US" dirty="0"/>
              <a:t>The slice operator selects a range of elements:</a:t>
            </a:r>
          </a:p>
          <a:p>
            <a:pPr marL="38100" indent="0">
              <a:buNone/>
            </a:pPr>
            <a:r>
              <a:rPr lang="fr-FR" dirty="0">
                <a:solidFill>
                  <a:srgbClr val="0033CC"/>
                </a:solidFill>
              </a:rPr>
              <a:t>&gt;&gt;&gt; t = ('a', </a:t>
            </a:r>
            <a:r>
              <a:rPr lang="fr-FR" dirty="0">
                <a:solidFill>
                  <a:srgbClr val="0033CC"/>
                </a:solidFill>
                <a:highlight>
                  <a:srgbClr val="FFFF00"/>
                </a:highlight>
              </a:rPr>
              <a:t>'b', 'c', </a:t>
            </a:r>
            <a:r>
              <a:rPr lang="fr-FR" dirty="0">
                <a:solidFill>
                  <a:srgbClr val="0033CC"/>
                </a:solidFill>
              </a:rPr>
              <a:t>'d', 'e')</a:t>
            </a:r>
            <a:endParaRPr lang="en-US" dirty="0">
              <a:solidFill>
                <a:srgbClr val="0033CC"/>
              </a:solidFill>
            </a:endParaRPr>
          </a:p>
          <a:p>
            <a:pPr marL="38100" indent="0">
              <a:buNone/>
            </a:pPr>
            <a:r>
              <a:rPr lang="en-US" dirty="0">
                <a:solidFill>
                  <a:srgbClr val="0033CC"/>
                </a:solidFill>
              </a:rPr>
              <a:t>&gt;&gt;&gt; t[1:3]</a:t>
            </a:r>
          </a:p>
          <a:p>
            <a:pPr marL="38100" indent="0">
              <a:buNone/>
            </a:pPr>
            <a:r>
              <a:rPr lang="en-US" dirty="0"/>
              <a:t>('b', 'c')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2325" y="2089191"/>
            <a:ext cx="4188967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MR10"/>
              </a:rPr>
              <a:t>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MR10"/>
              </a:rPr>
              <a:t>Range: [</a:t>
            </a:r>
            <a:r>
              <a:rPr lang="en-US" sz="2800" dirty="0" err="1">
                <a:latin typeface="CMR10"/>
              </a:rPr>
              <a:t>start:stop:step</a:t>
            </a:r>
            <a:r>
              <a:rPr lang="en-US" sz="2800" dirty="0">
                <a:latin typeface="CMR10"/>
              </a:rPr>
              <a:t>]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+ and *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4" y="4219274"/>
            <a:ext cx="9238935" cy="21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A3B57693-6B12-44FC-8E1C-BAF74FEB8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highlight>
                  <a:srgbClr val="FFFF00"/>
                </a:highlight>
              </a:rPr>
              <a:t>Sorting tuples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5296AC03-0DF1-4B2E-85C0-ED4CBE9968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10000"/>
              </a:spcBef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(33, 22, 11)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atuple.sort</a:t>
            </a: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Traceback (most recent call last):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…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AttributeError</a:t>
            </a:r>
            <a:r>
              <a:rPr lang="en-US" altLang="en-US" dirty="0">
                <a:latin typeface="Consolas" panose="020B0609020204030204" pitchFamily="49" charset="0"/>
              </a:rPr>
              <a:t>: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'tuple' object has no attribute 'sort'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sort</a:t>
            </a:r>
            <a:r>
              <a:rPr lang="en-US" alt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ed</a:t>
            </a: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[11, 22, 33]</a:t>
            </a: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102A7902-43F8-4F70-87EB-A49A6490B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761" y="2447925"/>
            <a:ext cx="3740150" cy="598488"/>
          </a:xfrm>
          <a:prstGeom prst="rect">
            <a:avLst/>
          </a:prstGeom>
          <a:solidFill>
            <a:srgbClr val="FF0000"/>
          </a:solidFill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Arial Narrow" panose="020B0606020202030204" pitchFamily="34" charset="0"/>
              </a:rPr>
              <a:t>Tuples are immutable!</a:t>
            </a: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8A462823-35BB-47A8-9025-E0EBBCAAB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4" y="4585203"/>
            <a:ext cx="3832225" cy="598487"/>
          </a:xfrm>
          <a:prstGeom prst="rect">
            <a:avLst/>
          </a:prstGeom>
          <a:solidFill>
            <a:schemeClr val="accent1"/>
          </a:solidFill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>
                <a:latin typeface="Arial Narrow" panose="020B0606020202030204" pitchFamily="34" charset="0"/>
              </a:rPr>
              <a:t>sorted( )  returns a list!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7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E102252C-8163-4542-815A-D357C69FD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Most other things work!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095D600C-E57B-4C54-B964-D0A953A234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199" y="1219200"/>
            <a:ext cx="11072149" cy="53320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(11, 22, 33)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len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)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3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44 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en-US" altLang="en-US" sz="3000" b="1" dirty="0">
                <a:highlight>
                  <a:srgbClr val="FFFF00"/>
                </a:highlight>
              </a:rPr>
              <a:t>Converting sequences into tuples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alist</a:t>
            </a:r>
            <a:r>
              <a:rPr lang="en-US" altLang="en-US" dirty="0">
                <a:solidFill>
                  <a:srgbClr val="0033C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[11, 22, 33]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alist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atuple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(11, 22, 33)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newtuple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tuple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('Hello World!')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newtuple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('H', 'e', 'l', 'l', 'o', ' ', 'W', 'o', 'r', 'l', 'd', '!')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1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Tuple is a record</a:t>
            </a:r>
          </a:p>
          <a:p>
            <a:r>
              <a:rPr lang="en-US" dirty="0"/>
              <a:t>So a list of records could be constructed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39" y="2492608"/>
            <a:ext cx="11107521" cy="289052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1682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 Dictionaries( Key: value)= pair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926465"/>
            <a:ext cx="10515600" cy="20605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A </a:t>
            </a:r>
            <a:r>
              <a:rPr lang="en-US" b="1" dirty="0">
                <a:highlight>
                  <a:srgbClr val="00FF00"/>
                </a:highlight>
              </a:rPr>
              <a:t>dictionary </a:t>
            </a:r>
            <a:r>
              <a:rPr lang="en-US" dirty="0">
                <a:highlight>
                  <a:srgbClr val="00FF00"/>
                </a:highlight>
              </a:rPr>
              <a:t>is like a list</a:t>
            </a:r>
            <a:r>
              <a:rPr lang="en-US" dirty="0"/>
              <a:t>, but more general. </a:t>
            </a:r>
          </a:p>
          <a:p>
            <a:r>
              <a:rPr lang="en-US" dirty="0"/>
              <a:t>In a list, </a:t>
            </a:r>
            <a:r>
              <a:rPr lang="en-US" dirty="0">
                <a:solidFill>
                  <a:srgbClr val="FF0000"/>
                </a:solidFill>
              </a:rPr>
              <a:t>the indices have to be integers; in a dictionary they can be (almost) any type.</a:t>
            </a:r>
          </a:p>
          <a:p>
            <a:r>
              <a:rPr lang="en-US" altLang="en-US" dirty="0"/>
              <a:t>Keys must be </a:t>
            </a:r>
            <a:r>
              <a:rPr lang="en-US" altLang="en-US" b="1" i="1" dirty="0"/>
              <a:t>unique</a:t>
            </a:r>
            <a:r>
              <a:rPr lang="en-US" altLang="en-US" dirty="0"/>
              <a:t> within a dictionary: No </a:t>
            </a:r>
            <a:r>
              <a:rPr lang="en-US" altLang="en-US" b="1" i="1" dirty="0"/>
              <a:t>duplicates</a:t>
            </a:r>
            <a:endParaRPr lang="en-US" dirty="0"/>
          </a:p>
          <a:p>
            <a:r>
              <a:rPr lang="en-US" dirty="0"/>
              <a:t>Simply put, a dictionary is a list of </a:t>
            </a:r>
            <a:r>
              <a:rPr lang="en-US" b="1" dirty="0">
                <a:highlight>
                  <a:srgbClr val="00FF00"/>
                </a:highlight>
              </a:rPr>
              <a:t>key-value</a:t>
            </a:r>
            <a:r>
              <a:rPr lang="en-US" b="1" dirty="0"/>
              <a:t> pairs.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55235" y="3280887"/>
            <a:ext cx="1008153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89"/>
                </a:solidFill>
                <a:latin typeface="Consolas" panose="020B0609020204030204" pitchFamily="49" charset="0"/>
              </a:rPr>
              <a:t>empty_dict</a:t>
            </a:r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{} 				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# Empty </a:t>
            </a:r>
            <a:r>
              <a:rPr lang="en-US" sz="2000" i="1" dirty="0" err="1">
                <a:solidFill>
                  <a:srgbClr val="009AFF"/>
                </a:solidFill>
                <a:latin typeface="Consolas" panose="020B0609020204030204" pitchFamily="49" charset="0"/>
              </a:rPr>
              <a:t>dict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009AFF"/>
                </a:solidFill>
                <a:latin typeface="Consolas" panose="020B0609020204030204" pitchFamily="49" charset="0"/>
              </a:rPr>
              <a:t>Pythonic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 style</a:t>
            </a:r>
          </a:p>
          <a:p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empty_dict2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336666"/>
                </a:solidFill>
                <a:latin typeface="Consolas" panose="020B0609020204030204" pitchFamily="49" charset="0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 			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# Empty </a:t>
            </a:r>
            <a:r>
              <a:rPr lang="en-US" sz="2000" i="1" dirty="0" err="1">
                <a:solidFill>
                  <a:srgbClr val="009AFF"/>
                </a:solidFill>
                <a:latin typeface="Consolas" panose="020B0609020204030204" pitchFamily="49" charset="0"/>
              </a:rPr>
              <a:t>dict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 less </a:t>
            </a:r>
            <a:r>
              <a:rPr lang="en-US" sz="2000" i="1" dirty="0" err="1">
                <a:solidFill>
                  <a:srgbClr val="009AFF"/>
                </a:solidFill>
                <a:latin typeface="Consolas" panose="020B0609020204030204" pitchFamily="49" charset="0"/>
              </a:rPr>
              <a:t>Pythonic</a:t>
            </a:r>
            <a:endParaRPr lang="en-US" sz="2000" i="1" dirty="0">
              <a:solidFill>
                <a:srgbClr val="009AFF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9"/>
                </a:solidFill>
                <a:latin typeface="Consolas" panose="020B0609020204030204" pitchFamily="49" charset="0"/>
              </a:rPr>
              <a:t>grades </a:t>
            </a:r>
            <a:r>
              <a:rPr lang="en-US" sz="20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Erik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FF6600"/>
                </a:solidFill>
                <a:latin typeface="Consolas" panose="020B0609020204030204" pitchFamily="49" charset="0"/>
              </a:rPr>
              <a:t>80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Tim</a:t>
            </a:r>
            <a:r>
              <a:rPr lang="en-US" sz="2000" dirty="0">
                <a:solidFill>
                  <a:srgbClr val="CD3300"/>
                </a:solidFill>
                <a:latin typeface="Consolas" panose="020B0609020204030204" pitchFamily="49" charset="0"/>
              </a:rPr>
              <a:t>"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000" dirty="0">
                <a:solidFill>
                  <a:srgbClr val="FF6600"/>
                </a:solidFill>
                <a:latin typeface="Consolas" panose="020B0609020204030204" pitchFamily="49" charset="0"/>
              </a:rPr>
              <a:t>95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	</a:t>
            </a:r>
            <a:r>
              <a:rPr lang="en-US" sz="2000" i="1" dirty="0">
                <a:solidFill>
                  <a:srgbClr val="009AFF"/>
                </a:solidFill>
                <a:latin typeface="Consolas" panose="020B0609020204030204" pitchFamily="49" charset="0"/>
              </a:rPr>
              <a:t># dictionary literal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018" y="4888733"/>
            <a:ext cx="65821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/>
              <a:t>Key and values are separated by </a:t>
            </a:r>
            <a:r>
              <a:rPr lang="en-US" altLang="en-US" sz="2800" dirty="0">
                <a:highlight>
                  <a:srgbClr val="FFFF00"/>
                </a:highlight>
              </a:rPr>
              <a:t>a colon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/>
              <a:t>Paris of entries are separated by </a:t>
            </a:r>
            <a:r>
              <a:rPr lang="en-US" altLang="en-US" sz="2800" dirty="0">
                <a:highlight>
                  <a:srgbClr val="00FF00"/>
                </a:highlight>
              </a:rPr>
              <a:t>commas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/>
              <a:t>Dictionary is enclosed within </a:t>
            </a:r>
            <a:r>
              <a:rPr lang="en-US" altLang="en-US" sz="2800" dirty="0">
                <a:highlight>
                  <a:srgbClr val="00FFFF"/>
                </a:highlight>
              </a:rPr>
              <a:t>curly braces </a:t>
            </a:r>
            <a:endParaRPr lang="en-US" sz="2800" dirty="0">
              <a:highlight>
                <a:srgbClr val="00FFFF"/>
              </a:highligh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5914" y="4627123"/>
            <a:ext cx="3745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Keys: “Erik”, “Tim”</a:t>
            </a:r>
          </a:p>
          <a:p>
            <a:r>
              <a:rPr lang="en-US" sz="2800" dirty="0">
                <a:solidFill>
                  <a:srgbClr val="FF0000"/>
                </a:solidFill>
              </a:rPr>
              <a:t>Values: 80, 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09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3BEA1CE-E632-4318-8176-AA77007335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36146" y="289822"/>
            <a:ext cx="9820835" cy="506244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Usage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A560ADBB-2796-412A-BB93-AD040BFB95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1231" y="1341530"/>
            <a:ext cx="10515600" cy="4827775"/>
          </a:xfrm>
        </p:spPr>
        <p:txBody>
          <a:bodyPr/>
          <a:lstStyle/>
          <a:p>
            <a:r>
              <a:rPr lang="en-US" altLang="en-US" dirty="0"/>
              <a:t>If we have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grades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Erik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Tim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FF6600"/>
                </a:solidFill>
                <a:latin typeface="Consolas" panose="020B0609020204030204" pitchFamily="49" charset="0"/>
              </a:rPr>
              <a:t>95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br>
              <a:rPr lang="en-US" altLang="en-US" b="1" dirty="0"/>
            </a:br>
            <a:endParaRPr lang="en-US" altLang="en-US" b="1" dirty="0"/>
          </a:p>
          <a:p>
            <a:r>
              <a:rPr lang="en-US" altLang="en-US" dirty="0"/>
              <a:t>L</a:t>
            </a:r>
            <a:r>
              <a:rPr lang="en-US" dirty="0"/>
              <a:t>ook up the value for a key using square brackets</a:t>
            </a:r>
          </a:p>
          <a:p>
            <a:pPr marL="0" indent="0">
              <a:buNone/>
            </a:pPr>
            <a:r>
              <a:rPr lang="en-US" altLang="en-US" b="1" dirty="0"/>
              <a:t>	</a:t>
            </a:r>
            <a:r>
              <a:rPr lang="pt-BR" dirty="0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CD3300"/>
                </a:solidFill>
                <a:latin typeface="Consolas" panose="020B0609020204030204" pitchFamily="49" charset="0"/>
              </a:rPr>
              <a:t>"Erik"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] is </a:t>
            </a:r>
            <a:r>
              <a:rPr lang="pt-BR" i="1" dirty="0">
                <a:solidFill>
                  <a:srgbClr val="009AFF"/>
                </a:solidFill>
                <a:latin typeface="Consolas" panose="020B0609020204030204" pitchFamily="49" charset="0"/>
              </a:rPr>
              <a:t>80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b="1" dirty="0">
                <a:latin typeface="Consolas" panose="020B0609020204030204" pitchFamily="49" charset="0"/>
              </a:rPr>
              <a:t>	</a:t>
            </a:r>
            <a:r>
              <a:rPr lang="pt-BR" dirty="0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CD3300"/>
                </a:solidFill>
                <a:latin typeface="Consolas" panose="020B0609020204030204" pitchFamily="49" charset="0"/>
              </a:rPr>
              <a:t>“Tim"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] is </a:t>
            </a:r>
            <a:r>
              <a:rPr lang="pt-BR" i="1" dirty="0">
                <a:solidFill>
                  <a:srgbClr val="009AFF"/>
                </a:solidFill>
                <a:latin typeface="Consolas" panose="020B0609020204030204" pitchFamily="49" charset="0"/>
              </a:rPr>
              <a:t>95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KeyError</a:t>
            </a:r>
            <a:r>
              <a:rPr lang="en-US" b="1" dirty="0">
                <a:solidFill>
                  <a:srgbClr val="FF0000"/>
                </a:solidFill>
              </a:rPr>
              <a:t> if you ask for a key that’s not in the dictionary</a:t>
            </a:r>
          </a:p>
          <a:p>
            <a:pPr marL="0" indent="0">
              <a:buNone/>
            </a:pPr>
            <a:r>
              <a:rPr lang="en-US" dirty="0">
                <a:solidFill>
                  <a:srgbClr val="000089"/>
                </a:solidFill>
              </a:rPr>
              <a:t>	</a:t>
            </a:r>
            <a:r>
              <a:rPr lang="en-US" dirty="0" err="1">
                <a:solidFill>
                  <a:srgbClr val="000089"/>
                </a:solidFill>
                <a:latin typeface="Consolas" panose="020B0609020204030204" pitchFamily="49" charset="0"/>
              </a:rPr>
              <a:t>kates_grade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D3300"/>
                </a:solidFill>
                <a:latin typeface="Consolas" panose="020B0609020204030204" pitchFamily="49" charset="0"/>
              </a:rPr>
              <a:t>"Kate"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2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" y="602903"/>
            <a:ext cx="11643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Check for the existence of a key using </a:t>
            </a:r>
            <a:r>
              <a:rPr lang="en-US" sz="2800" b="1" dirty="0">
                <a:solidFill>
                  <a:srgbClr val="000000"/>
                </a:solidFill>
              </a:rPr>
              <a:t>in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r>
              <a:rPr lang="en-US" sz="2800" dirty="0">
                <a:solidFill>
                  <a:srgbClr val="000089"/>
                </a:solidFill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erik_has_grade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CD33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"Erik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 </a:t>
            </a:r>
            <a:r>
              <a:rPr lang="en-US" sz="24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grades 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True</a:t>
            </a:r>
          </a:p>
          <a:p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kate_has_grade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"Kate"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grades 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False</a:t>
            </a:r>
            <a:endParaRPr lang="en-US" sz="2800" i="1" dirty="0">
              <a:solidFill>
                <a:srgbClr val="009AFF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MinionPro-Regular"/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Using get method to </a:t>
            </a:r>
            <a:r>
              <a:rPr lang="en-US" sz="2800" b="1" dirty="0">
                <a:solidFill>
                  <a:srgbClr val="0033CC"/>
                </a:solidFill>
              </a:rPr>
              <a:t>return a value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r>
              <a:rPr lang="en-US" sz="2800" dirty="0">
                <a:solidFill>
                  <a:srgbClr val="000089"/>
                </a:solidFill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eriks_grade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sz="2400" dirty="0" err="1">
                <a:solidFill>
                  <a:srgbClr val="555555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89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"Erik"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	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equals 80</a:t>
            </a:r>
          </a:p>
          <a:p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kates_grade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sz="2400" dirty="0" err="1">
                <a:solidFill>
                  <a:srgbClr val="555555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"Kate"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FF660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	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equals 0</a:t>
            </a:r>
          </a:p>
          <a:p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no_ones_grade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sz="2400" dirty="0" err="1">
                <a:solidFill>
                  <a:srgbClr val="555555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"No One"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default is None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" y="4274404"/>
            <a:ext cx="11506200" cy="185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You assign key-value pairs using the same square brackets: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89"/>
                </a:solidFill>
              </a:rPr>
              <a:t>	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"Tim"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FF6600"/>
                </a:solidFill>
                <a:latin typeface="Consolas" panose="020B0609020204030204" pitchFamily="49" charset="0"/>
              </a:rPr>
              <a:t>99 	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</a:t>
            </a:r>
            <a:r>
              <a:rPr lang="en-US" sz="2400" b="1" i="1" dirty="0">
                <a:solidFill>
                  <a:srgbClr val="009A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replaces the old value</a:t>
            </a:r>
          </a:p>
          <a:p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	grades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CD3300"/>
                </a:solidFill>
                <a:latin typeface="Consolas" panose="020B0609020204030204" pitchFamily="49" charset="0"/>
              </a:rPr>
              <a:t>"Kate"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FF6600"/>
                </a:solidFill>
                <a:latin typeface="Consolas" panose="020B0609020204030204" pitchFamily="49" charset="0"/>
              </a:rPr>
              <a:t>100 	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</a:t>
            </a:r>
            <a:r>
              <a:rPr lang="en-US" sz="2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adds a third entry</a:t>
            </a:r>
          </a:p>
          <a:p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89"/>
                </a:solidFill>
                <a:latin typeface="Consolas" panose="020B0609020204030204" pitchFamily="49" charset="0"/>
              </a:rPr>
              <a:t>num_students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55555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336666"/>
                </a:solidFill>
                <a:latin typeface="Consolas" panose="020B0609020204030204" pitchFamily="49" charset="0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89"/>
                </a:solidFill>
                <a:latin typeface="Consolas" panose="020B0609020204030204" pitchFamily="49" charset="0"/>
              </a:rPr>
              <a:t>grades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	</a:t>
            </a:r>
            <a:r>
              <a:rPr lang="en-US" sz="2400" i="1" dirty="0">
                <a:solidFill>
                  <a:srgbClr val="009AFF"/>
                </a:solidFill>
                <a:latin typeface="Consolas" panose="020B0609020204030204" pitchFamily="49" charset="0"/>
              </a:rPr>
              <a:t># equals 3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60667111-27E1-4E40-B304-EEDE82EC13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241" y="654673"/>
            <a:ext cx="9767047" cy="500866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Displaying contents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74074C73-E046-4ED1-87C7-4600EF8CEF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7241" y="1660967"/>
            <a:ext cx="11551534" cy="469353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age = {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'Alice' : 25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, 'Carol': 'twenty-two'}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age.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items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dict_items</a:t>
            </a:r>
            <a:r>
              <a:rPr lang="en-US" altLang="en-US" dirty="0">
                <a:latin typeface="Consolas" panose="020B0609020204030204" pitchFamily="49" charset="0"/>
              </a:rPr>
              <a:t>([ ('Alice', 25), ('Carol', 'twenty-two')])</a:t>
            </a:r>
          </a:p>
          <a:p>
            <a:pPr marL="0" indent="0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age.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keys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dict_keys</a:t>
            </a:r>
            <a:r>
              <a:rPr lang="en-US" altLang="en-US" dirty="0">
                <a:latin typeface="Consolas" panose="020B0609020204030204" pitchFamily="49" charset="0"/>
              </a:rPr>
              <a:t>([ 'Alice', 'Carol'])</a:t>
            </a:r>
          </a:p>
          <a:p>
            <a:pPr marL="0" indent="0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age.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values</a:t>
            </a:r>
            <a:r>
              <a:rPr lang="en-US" altLang="en-US" dirty="0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()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dict_values</a:t>
            </a:r>
            <a:r>
              <a:rPr lang="en-US" altLang="en-US" dirty="0">
                <a:latin typeface="Consolas" panose="020B0609020204030204" pitchFamily="49" charset="0"/>
              </a:rPr>
              <a:t>([25, 'twenty-two'])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Working with lists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27364" y="96783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Lists may contain elements of different types (though unusual)</a:t>
            </a:r>
          </a:p>
          <a:p>
            <a:r>
              <a:rPr lang="en-US" dirty="0"/>
              <a:t>Elements are </a:t>
            </a:r>
            <a:r>
              <a:rPr lang="en-US" dirty="0">
                <a:highlight>
                  <a:srgbClr val="00FF00"/>
                </a:highlight>
              </a:rPr>
              <a:t>numbered starting from zero</a:t>
            </a:r>
          </a:p>
          <a:p>
            <a:pPr lvl="1"/>
            <a:r>
              <a:rPr lang="en-US" dirty="0"/>
              <a:t>As with strings, we call </a:t>
            </a:r>
            <a:r>
              <a:rPr lang="en-US" dirty="0">
                <a:highlight>
                  <a:srgbClr val="FFFF00"/>
                </a:highlight>
              </a:rPr>
              <a:t>this the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position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index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of the element</a:t>
            </a:r>
          </a:p>
          <a:p>
            <a:r>
              <a:rPr lang="en-US" dirty="0"/>
              <a:t>Accessing values in a list:</a:t>
            </a:r>
          </a:p>
          <a:p>
            <a:r>
              <a:rPr lang="en-US" sz="2000" dirty="0">
                <a:highlight>
                  <a:srgbClr val="00FFFF"/>
                </a:highlight>
              </a:rPr>
              <a:t>To index from the last element u </a:t>
            </a:r>
          </a:p>
          <a:p>
            <a:r>
              <a:rPr lang="en-US" sz="2000" dirty="0">
                <a:highlight>
                  <a:srgbClr val="00FFFF"/>
                </a:highlight>
              </a:rPr>
              <a:t>have to 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</a:rPr>
              <a:t>start by -1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23713"/>
              </p:ext>
            </p:extLst>
          </p:nvPr>
        </p:nvGraphicFramePr>
        <p:xfrm>
          <a:off x="7021484" y="3030594"/>
          <a:ext cx="48454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381">
                  <a:extLst>
                    <a:ext uri="{9D8B030D-6E8A-4147-A177-3AD203B41FA5}">
                      <a16:colId xmlns:a16="http://schemas.microsoft.com/office/drawing/2014/main" val="198736111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37998078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276740302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1135255800"/>
                    </a:ext>
                  </a:extLst>
                </a:gridCol>
                <a:gridCol w="743903">
                  <a:extLst>
                    <a:ext uri="{9D8B030D-6E8A-4147-A177-3AD203B41FA5}">
                      <a16:colId xmlns:a16="http://schemas.microsoft.com/office/drawing/2014/main" val="377134139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524995476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3223233209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3388537621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173296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1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8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43777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9" y="3951514"/>
            <a:ext cx="6476421" cy="2648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484" y="4457472"/>
            <a:ext cx="4801327" cy="2274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5E991B11-AE4B-4975-B80C-C95489C80C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60843" y="209141"/>
            <a:ext cx="10100534" cy="57079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Updating directories </a:t>
            </a:r>
            <a:r>
              <a:rPr lang="en-US" altLang="en-US" b="1" dirty="0">
                <a:highlight>
                  <a:srgbClr val="00FF00"/>
                </a:highlight>
              </a:rPr>
              <a:t>mutable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6B062B45-B3E4-4485-8CBC-7FEF5F142C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38747"/>
            <a:ext cx="10515600" cy="579448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age = {'Alice': 26 , 'Carol' : 22}</a:t>
            </a:r>
          </a:p>
          <a:p>
            <a:pPr marL="0" indent="0">
              <a:buNone/>
            </a:pPr>
            <a:endParaRPr lang="en-US" altLang="en-US" sz="12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age.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update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({'Bob' : 29})</a:t>
            </a:r>
          </a:p>
          <a:p>
            <a:pPr marL="0" indent="0">
              <a:buNone/>
            </a:pPr>
            <a:endParaRPr lang="en-US" altLang="en-US" sz="16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age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{</a:t>
            </a:r>
            <a:r>
              <a:rPr lang="en-US" altLang="en-US" u="sng" dirty="0">
                <a:latin typeface="Consolas" panose="020B0609020204030204" pitchFamily="49" charset="0"/>
              </a:rPr>
              <a:t>'Bob': 29</a:t>
            </a:r>
            <a:r>
              <a:rPr lang="en-US" altLang="en-US" dirty="0">
                <a:latin typeface="Consolas" panose="020B0609020204030204" pitchFamily="49" charset="0"/>
              </a:rPr>
              <a:t>, 'Carol': 22, 'Alice': 26}</a:t>
            </a:r>
          </a:p>
          <a:p>
            <a:pPr marL="0" indent="0">
              <a:buNone/>
            </a:pPr>
            <a:endParaRPr lang="en-US" altLang="en-US" sz="20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0033CC"/>
                </a:solidFill>
                <a:latin typeface="Consolas" panose="020B0609020204030204" pitchFamily="49" charset="0"/>
              </a:rPr>
              <a:t>age.</a:t>
            </a:r>
            <a:r>
              <a:rPr lang="en-US" altLang="en-US" dirty="0" err="1">
                <a:solidFill>
                  <a:srgbClr val="0033CC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update</a:t>
            </a: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({'Carol' : 23})</a:t>
            </a:r>
          </a:p>
          <a:p>
            <a:pPr marL="0" indent="0">
              <a:buNone/>
            </a:pPr>
            <a:endParaRPr lang="en-US" altLang="en-US" sz="18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0033CC"/>
                </a:solidFill>
                <a:latin typeface="Consolas" panose="020B0609020204030204" pitchFamily="49" charset="0"/>
              </a:rPr>
              <a:t>&gt;&gt;&gt; age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{'Bob': 29, 'Carol': </a:t>
            </a:r>
            <a:r>
              <a:rPr lang="en-US" altLang="en-US" u="sng" dirty="0">
                <a:latin typeface="Consolas" panose="020B0609020204030204" pitchFamily="49" charset="0"/>
              </a:rPr>
              <a:t>23</a:t>
            </a:r>
            <a:r>
              <a:rPr lang="en-US" altLang="en-US" dirty="0">
                <a:latin typeface="Consolas" panose="020B0609020204030204" pitchFamily="49" charset="0"/>
              </a:rPr>
              <a:t>, 'Alice': 26}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2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FC3D4708-A094-496B-A74E-17C8056FF4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93115" y="289822"/>
            <a:ext cx="9912275" cy="581548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Dictionaries are mutable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C1247843-56E7-42F6-BA92-1D872D141D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449106"/>
            <a:ext cx="10515600" cy="48127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</a:rPr>
              <a:t>&gt;&gt;&gt; age = {'Alice' : 25, 'Bob' : 28}</a:t>
            </a:r>
          </a:p>
          <a:p>
            <a:pPr marL="0" indent="0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</a:rPr>
              <a:t>&gt;&gt;&gt; saved = age</a:t>
            </a: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</a:rPr>
              <a:t>&gt;&gt;&gt; age['Bob'] = 29</a:t>
            </a:r>
          </a:p>
          <a:p>
            <a:pPr marL="0" indent="0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</a:rPr>
              <a:t>&gt;&gt;&gt; age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{'Bob': 29, 'Alice': 25}</a:t>
            </a:r>
          </a:p>
          <a:p>
            <a:pPr marL="0" indent="0">
              <a:buNone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dirty="0">
                <a:latin typeface="Consolas" panose="020B0609020204030204" pitchFamily="49" charset="0"/>
              </a:rPr>
              <a:t>&gt;&gt;&gt; saved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</a:rPr>
              <a:t>{'Bob': 29, 'Alice': 25}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73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60" y="291406"/>
            <a:ext cx="111709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Dictionaries</a:t>
            </a:r>
            <a:r>
              <a:rPr lang="en-US" sz="2800" dirty="0">
                <a:solidFill>
                  <a:srgbClr val="000000"/>
                </a:solidFill>
              </a:rPr>
              <a:t> - a simple way to represent structured data:</a:t>
            </a:r>
          </a:p>
          <a:p>
            <a:pPr lvl="1"/>
            <a:r>
              <a:rPr lang="en-US" sz="2800" dirty="0">
                <a:solidFill>
                  <a:srgbClr val="000089"/>
                </a:solidFill>
              </a:rPr>
              <a:t>tweet </a:t>
            </a:r>
            <a:r>
              <a:rPr lang="en-US" sz="2800" dirty="0">
                <a:solidFill>
                  <a:srgbClr val="555555"/>
                </a:solidFill>
              </a:rPr>
              <a:t>= </a:t>
            </a:r>
            <a:r>
              <a:rPr lang="en-US" sz="2800" dirty="0">
                <a:solidFill>
                  <a:srgbClr val="000000"/>
                </a:solidFill>
              </a:rPr>
              <a:t>{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"user"</a:t>
            </a:r>
            <a:r>
              <a:rPr lang="en-US" sz="2800" dirty="0">
                <a:solidFill>
                  <a:srgbClr val="CD33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CC6600"/>
                </a:solidFill>
              </a:rPr>
              <a:t>“mhumayoun"</a:t>
            </a:r>
            <a:r>
              <a:rPr lang="en-US" sz="2800" dirty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"text" </a:t>
            </a:r>
            <a:r>
              <a:rPr lang="en-US" sz="2800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CC6600"/>
                </a:solidFill>
              </a:rPr>
              <a:t>“Python is Awesome",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</a:t>
            </a:r>
            <a:r>
              <a:rPr lang="en-US" sz="2800" dirty="0" err="1">
                <a:solidFill>
                  <a:srgbClr val="FF0000"/>
                </a:solidFill>
              </a:rPr>
              <a:t>retweet_count</a:t>
            </a:r>
            <a:r>
              <a:rPr lang="en-US" sz="2800" dirty="0">
                <a:solidFill>
                  <a:srgbClr val="FF0000"/>
                </a:solidFill>
              </a:rPr>
              <a:t>" </a:t>
            </a:r>
            <a:r>
              <a:rPr lang="en-US" sz="2800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CC6600"/>
                </a:solidFill>
              </a:rPr>
              <a:t>100</a:t>
            </a:r>
            <a:r>
              <a:rPr lang="en-US" sz="2800" dirty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"hashtags" </a:t>
            </a:r>
            <a:r>
              <a:rPr lang="en-US" sz="2800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CC6600"/>
                </a:solidFill>
              </a:rPr>
              <a:t>["#data", "#science", "#</a:t>
            </a:r>
            <a:r>
              <a:rPr lang="en-US" sz="2800" dirty="0" err="1">
                <a:solidFill>
                  <a:srgbClr val="CC6600"/>
                </a:solidFill>
              </a:rPr>
              <a:t>datascience</a:t>
            </a:r>
            <a:r>
              <a:rPr lang="en-US" sz="2800" dirty="0">
                <a:solidFill>
                  <a:srgbClr val="CC6600"/>
                </a:solidFill>
              </a:rPr>
              <a:t>"]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}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41960" y="3399949"/>
            <a:ext cx="111709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Besides looking for specific keys we can look at all of them:</a:t>
            </a:r>
          </a:p>
          <a:p>
            <a:pPr lvl="1"/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tweet_keys</a:t>
            </a:r>
            <a:r>
              <a:rPr lang="en-US" sz="2800" dirty="0">
                <a:solidFill>
                  <a:srgbClr val="000089"/>
                </a:solidFill>
                <a:highlight>
                  <a:srgbClr val="00FFFF"/>
                </a:highlight>
              </a:rPr>
              <a:t> 	</a:t>
            </a:r>
            <a:r>
              <a:rPr lang="en-US" sz="2800" dirty="0">
                <a:solidFill>
                  <a:srgbClr val="555555"/>
                </a:solidFill>
                <a:highlight>
                  <a:srgbClr val="00FFFF"/>
                </a:highlight>
              </a:rPr>
              <a:t>= 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</a:t>
            </a:r>
            <a:r>
              <a:rPr lang="en-US" sz="2800" dirty="0" err="1">
                <a:solidFill>
                  <a:srgbClr val="555555"/>
                </a:solidFill>
                <a:highlight>
                  <a:srgbClr val="00FFFF"/>
                </a:highlight>
              </a:rPr>
              <a:t>.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keys</a:t>
            </a: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</a:rPr>
              <a:t>() 	</a:t>
            </a:r>
            <a:r>
              <a:rPr lang="en-US" sz="2800" i="1" dirty="0">
                <a:solidFill>
                  <a:srgbClr val="009AFF"/>
                </a:solidFill>
                <a:highlight>
                  <a:srgbClr val="00FFFF"/>
                </a:highlight>
              </a:rPr>
              <a:t># list of keys</a:t>
            </a:r>
          </a:p>
          <a:p>
            <a:pPr lvl="1"/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tweet_values</a:t>
            </a:r>
            <a:r>
              <a:rPr lang="en-US" sz="2800" dirty="0">
                <a:solidFill>
                  <a:srgbClr val="000089"/>
                </a:solidFill>
                <a:highlight>
                  <a:srgbClr val="00FFFF"/>
                </a:highlight>
              </a:rPr>
              <a:t> 	</a:t>
            </a:r>
            <a:r>
              <a:rPr lang="en-US" sz="2800" dirty="0">
                <a:solidFill>
                  <a:srgbClr val="555555"/>
                </a:solidFill>
                <a:highlight>
                  <a:srgbClr val="00FFFF"/>
                </a:highlight>
              </a:rPr>
              <a:t>= 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</a:t>
            </a:r>
            <a:r>
              <a:rPr lang="en-US" sz="2800" dirty="0" err="1">
                <a:solidFill>
                  <a:srgbClr val="555555"/>
                </a:solidFill>
                <a:highlight>
                  <a:srgbClr val="00FFFF"/>
                </a:highlight>
              </a:rPr>
              <a:t>.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values</a:t>
            </a: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</a:rPr>
              <a:t>() 	</a:t>
            </a:r>
            <a:r>
              <a:rPr lang="en-US" sz="2800" i="1" dirty="0">
                <a:solidFill>
                  <a:srgbClr val="009AFF"/>
                </a:solidFill>
                <a:highlight>
                  <a:srgbClr val="00FFFF"/>
                </a:highlight>
              </a:rPr>
              <a:t># list of values</a:t>
            </a:r>
          </a:p>
          <a:p>
            <a:pPr lvl="1"/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tweet_items</a:t>
            </a:r>
            <a:r>
              <a:rPr lang="en-US" sz="2800" dirty="0">
                <a:solidFill>
                  <a:srgbClr val="000089"/>
                </a:solidFill>
                <a:highlight>
                  <a:srgbClr val="00FFFF"/>
                </a:highlight>
              </a:rPr>
              <a:t> 	</a:t>
            </a:r>
            <a:r>
              <a:rPr lang="en-US" sz="2800" dirty="0">
                <a:solidFill>
                  <a:srgbClr val="555555"/>
                </a:solidFill>
                <a:highlight>
                  <a:srgbClr val="00FFFF"/>
                </a:highlight>
              </a:rPr>
              <a:t>= 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tweet</a:t>
            </a:r>
            <a:r>
              <a:rPr lang="en-US" sz="2800" dirty="0" err="1">
                <a:solidFill>
                  <a:srgbClr val="555555"/>
                </a:solidFill>
                <a:highlight>
                  <a:srgbClr val="00FFFF"/>
                </a:highlight>
              </a:rPr>
              <a:t>.</a:t>
            </a:r>
            <a:r>
              <a:rPr lang="en-US" sz="2800" dirty="0" err="1">
                <a:solidFill>
                  <a:srgbClr val="000089"/>
                </a:solidFill>
                <a:highlight>
                  <a:srgbClr val="00FFFF"/>
                </a:highlight>
              </a:rPr>
              <a:t>items</a:t>
            </a:r>
            <a:r>
              <a:rPr lang="en-US" sz="2800" dirty="0">
                <a:solidFill>
                  <a:srgbClr val="000000"/>
                </a:solidFill>
                <a:highlight>
                  <a:srgbClr val="00FFFF"/>
                </a:highlight>
              </a:rPr>
              <a:t>() </a:t>
            </a:r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800" i="1" dirty="0">
                <a:solidFill>
                  <a:srgbClr val="009AFF"/>
                </a:solidFill>
              </a:rPr>
              <a:t># list of (key, value) tuples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"user" </a:t>
            </a:r>
            <a:r>
              <a:rPr lang="en-US" sz="2800" b="1" dirty="0">
                <a:solidFill>
                  <a:srgbClr val="000000"/>
                </a:solidFill>
              </a:rPr>
              <a:t>in </a:t>
            </a:r>
            <a:r>
              <a:rPr lang="en-US" sz="2800" dirty="0" err="1">
                <a:solidFill>
                  <a:srgbClr val="000089"/>
                </a:solidFill>
              </a:rPr>
              <a:t>tweet_keys</a:t>
            </a:r>
            <a:r>
              <a:rPr lang="en-US" sz="2800" dirty="0">
                <a:solidFill>
                  <a:srgbClr val="000089"/>
                </a:solidFill>
              </a:rPr>
              <a:t> 			</a:t>
            </a:r>
            <a:r>
              <a:rPr lang="en-US" sz="2800" i="1" dirty="0">
                <a:solidFill>
                  <a:srgbClr val="009AFF"/>
                </a:solidFill>
              </a:rPr>
              <a:t># True, but uses a slow list in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"user" </a:t>
            </a:r>
            <a:r>
              <a:rPr lang="en-US" sz="2800" b="1" dirty="0">
                <a:solidFill>
                  <a:srgbClr val="000000"/>
                </a:solidFill>
              </a:rPr>
              <a:t>in </a:t>
            </a:r>
            <a:r>
              <a:rPr lang="en-US" sz="2800" dirty="0">
                <a:solidFill>
                  <a:srgbClr val="000089"/>
                </a:solidFill>
              </a:rPr>
              <a:t>tweet 				</a:t>
            </a:r>
            <a:r>
              <a:rPr lang="en-US" sz="2800" i="1" dirty="0">
                <a:solidFill>
                  <a:srgbClr val="009AFF"/>
                </a:solidFill>
              </a:rPr>
              <a:t># more </a:t>
            </a:r>
            <a:r>
              <a:rPr lang="en-US" sz="2800" i="1" dirty="0" err="1">
                <a:solidFill>
                  <a:srgbClr val="009AFF"/>
                </a:solidFill>
              </a:rPr>
              <a:t>Pythonic</a:t>
            </a:r>
            <a:r>
              <a:rPr lang="en-US" sz="2800" i="1" dirty="0">
                <a:solidFill>
                  <a:srgbClr val="009AFF"/>
                </a:solidFill>
              </a:rPr>
              <a:t>, uses faster </a:t>
            </a:r>
            <a:r>
              <a:rPr lang="en-US" sz="2800" i="1" dirty="0" err="1">
                <a:solidFill>
                  <a:srgbClr val="009AFF"/>
                </a:solidFill>
              </a:rPr>
              <a:t>dict</a:t>
            </a:r>
            <a:r>
              <a:rPr lang="en-US" sz="2800" i="1" dirty="0">
                <a:solidFill>
                  <a:srgbClr val="009AFF"/>
                </a:solidFill>
              </a:rPr>
              <a:t> in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“mhumayoun" </a:t>
            </a:r>
            <a:r>
              <a:rPr lang="en-US" sz="2800" b="1" dirty="0">
                <a:solidFill>
                  <a:srgbClr val="000000"/>
                </a:solidFill>
              </a:rPr>
              <a:t>in </a:t>
            </a:r>
            <a:r>
              <a:rPr lang="en-US" sz="2800" dirty="0" err="1">
                <a:solidFill>
                  <a:srgbClr val="000089"/>
                </a:solidFill>
              </a:rPr>
              <a:t>tweet_values</a:t>
            </a:r>
            <a:r>
              <a:rPr lang="en-US" sz="2800" dirty="0">
                <a:solidFill>
                  <a:srgbClr val="000089"/>
                </a:solidFill>
              </a:rPr>
              <a:t> 	</a:t>
            </a:r>
            <a:r>
              <a:rPr lang="en-US" sz="2800" i="1" dirty="0">
                <a:solidFill>
                  <a:srgbClr val="009AFF"/>
                </a:solidFill>
              </a:rPr>
              <a:t># True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AF8A093C-34AC-42B7-95FA-6B05870B5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Summary of Containers or Compound Data Types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E213DF1-FB51-490E-94EA-84E881AAD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52946"/>
            <a:ext cx="10515600" cy="5668529"/>
          </a:xfrm>
        </p:spPr>
        <p:txBody>
          <a:bodyPr>
            <a:normAutofit lnSpcReduction="10000"/>
          </a:bodyPr>
          <a:lstStyle/>
          <a:p>
            <a:r>
              <a:rPr lang="en-GB" altLang="en-US" dirty="0"/>
              <a:t>A data type in which the values are made up of elements that are themselves values</a:t>
            </a:r>
          </a:p>
          <a:p>
            <a:r>
              <a:rPr lang="en-GB" altLang="en-US" dirty="0">
                <a:solidFill>
                  <a:srgbClr val="FF0000"/>
                </a:solidFill>
              </a:rPr>
              <a:t>Strings</a:t>
            </a:r>
            <a:r>
              <a:rPr lang="en-GB" altLang="en-US" dirty="0"/>
              <a:t> – Enclosed in </a:t>
            </a:r>
            <a:r>
              <a:rPr lang="en-GB" altLang="en-US" dirty="0">
                <a:highlight>
                  <a:srgbClr val="FFFF00"/>
                </a:highlight>
              </a:rPr>
              <a:t>Quotes</a:t>
            </a:r>
            <a:r>
              <a:rPr lang="en-GB" altLang="en-US" dirty="0">
                <a:highlight>
                  <a:srgbClr val="00FFFF"/>
                </a:highlight>
              </a:rPr>
              <a:t>, holds characters</a:t>
            </a:r>
            <a:r>
              <a:rPr lang="en-GB" altLang="en-US" dirty="0">
                <a:highlight>
                  <a:srgbClr val="00FF00"/>
                </a:highlight>
              </a:rPr>
              <a:t>, (immutable</a:t>
            </a:r>
            <a:r>
              <a:rPr lang="en-GB" altLang="en-US" dirty="0"/>
              <a:t>):</a:t>
            </a:r>
            <a:br>
              <a:rPr lang="en-GB" altLang="en-US" dirty="0"/>
            </a:br>
            <a:r>
              <a:rPr lang="en-GB" altLang="en-US" dirty="0"/>
              <a:t>“This is a String”</a:t>
            </a:r>
          </a:p>
          <a:p>
            <a:r>
              <a:rPr lang="en-GB" altLang="en-US" dirty="0">
                <a:solidFill>
                  <a:srgbClr val="FF0000"/>
                </a:solidFill>
              </a:rPr>
              <a:t>Lists</a:t>
            </a:r>
            <a:r>
              <a:rPr lang="en-GB" altLang="en-US" dirty="0"/>
              <a:t> – Enclosed </a:t>
            </a:r>
            <a:r>
              <a:rPr lang="en-GB" altLang="en-US" dirty="0">
                <a:highlight>
                  <a:srgbClr val="FFFF00"/>
                </a:highlight>
              </a:rPr>
              <a:t>in square brackets</a:t>
            </a:r>
            <a:r>
              <a:rPr lang="en-GB" altLang="en-US" dirty="0"/>
              <a:t>, separated by commas, </a:t>
            </a:r>
            <a:r>
              <a:rPr lang="en-GB" altLang="en-US" dirty="0">
                <a:highlight>
                  <a:srgbClr val="FFFF00"/>
                </a:highlight>
              </a:rPr>
              <a:t>holds any data type (mutable):</a:t>
            </a:r>
            <a:br>
              <a:rPr lang="en-GB" altLang="en-US" dirty="0"/>
            </a:br>
            <a:r>
              <a:rPr lang="en-GB" altLang="en-US" dirty="0"/>
              <a:t>[4, True, “Test”, 34.8]</a:t>
            </a:r>
          </a:p>
          <a:p>
            <a:r>
              <a:rPr lang="en-GB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Dictionaries</a:t>
            </a:r>
            <a:r>
              <a:rPr lang="en-GB" altLang="en-US" dirty="0">
                <a:highlight>
                  <a:srgbClr val="00FF00"/>
                </a:highlight>
              </a:rPr>
              <a:t> – Enclosed in </a:t>
            </a:r>
            <a:r>
              <a:rPr lang="en-GB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curly brackets</a:t>
            </a:r>
            <a:r>
              <a:rPr lang="en-GB" altLang="en-US" dirty="0">
                <a:highlight>
                  <a:srgbClr val="00FF00"/>
                </a:highlight>
              </a:rPr>
              <a:t>, elements separated by commas, key : value pairs separated by colons</a:t>
            </a:r>
            <a:r>
              <a:rPr lang="en-GB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, keys can be any immutable data type, </a:t>
            </a:r>
            <a:r>
              <a:rPr lang="en-GB" altLang="en-US" dirty="0">
                <a:highlight>
                  <a:srgbClr val="00FF00"/>
                </a:highlight>
              </a:rPr>
              <a:t>values can be any data type (mutable):</a:t>
            </a:r>
            <a:br>
              <a:rPr lang="en-GB" altLang="en-US" dirty="0">
                <a:highlight>
                  <a:srgbClr val="00FF00"/>
                </a:highlight>
              </a:rPr>
            </a:br>
            <a:r>
              <a:rPr lang="en-GB" altLang="en-US" dirty="0">
                <a:highlight>
                  <a:srgbClr val="00FF00"/>
                </a:highlight>
              </a:rPr>
              <a:t>{ 1 : “I”, 2 : ”II”, 3 : “III”, 4 : “IV”, 5 : “V” }</a:t>
            </a:r>
          </a:p>
          <a:p>
            <a:r>
              <a:rPr lang="en-GB" altLang="en-US" dirty="0">
                <a:solidFill>
                  <a:srgbClr val="FF0000"/>
                </a:solidFill>
              </a:rPr>
              <a:t>Tuples</a:t>
            </a:r>
            <a:r>
              <a:rPr lang="en-GB" altLang="en-US" dirty="0"/>
              <a:t> – Values separated by commas, (usually enclosed by parenthesis) and can hold any data type </a:t>
            </a:r>
            <a:r>
              <a:rPr lang="en-GB" altLang="en-US" dirty="0">
                <a:highlight>
                  <a:srgbClr val="00FF00"/>
                </a:highlight>
              </a:rPr>
              <a:t>(immutable):</a:t>
            </a:r>
            <a:br>
              <a:rPr lang="en-GB" altLang="en-US" dirty="0">
                <a:highlight>
                  <a:srgbClr val="00FF00"/>
                </a:highlight>
              </a:rPr>
            </a:br>
            <a:r>
              <a:rPr lang="en-GB" altLang="en-US" dirty="0">
                <a:highlight>
                  <a:srgbClr val="00FF00"/>
                </a:highlight>
              </a:rPr>
              <a:t>(4 , True, “Test”, 34.8)‏</a:t>
            </a:r>
          </a:p>
          <a:p>
            <a:endParaRPr lang="en-GB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CA9223-59A8-446A-85DF-A62CAFC6D1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F5EF74B-4984-4938-88AF-B15A25A261F8}" type="slidenum">
              <a:rPr lang="en-GB" altLang="en-US" smtClean="0"/>
              <a:pPr/>
              <a:t>43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301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48220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CLO1: Iterations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0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Loops / Iteration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>
                <a:highlight>
                  <a:srgbClr val="FFFF00"/>
                </a:highlight>
              </a:rPr>
              <a:t>for loop</a:t>
            </a:r>
          </a:p>
          <a:p>
            <a:r>
              <a:rPr lang="en-GB" altLang="en-US" dirty="0">
                <a:highlight>
                  <a:srgbClr val="00FF00"/>
                </a:highlight>
              </a:rPr>
              <a:t>range function</a:t>
            </a:r>
          </a:p>
          <a:p>
            <a:r>
              <a:rPr lang="en-GB" altLang="en-US" dirty="0"/>
              <a:t>Flow control within loops: </a:t>
            </a:r>
            <a:r>
              <a:rPr lang="en-GB" altLang="en-US" dirty="0">
                <a:highlight>
                  <a:srgbClr val="FFFF00"/>
                </a:highlight>
              </a:rPr>
              <a:t>break</a:t>
            </a:r>
            <a:r>
              <a:rPr lang="en-GB" altLang="en-US" dirty="0"/>
              <a:t>, </a:t>
            </a:r>
            <a:r>
              <a:rPr lang="en-GB" altLang="en-US" dirty="0">
                <a:highlight>
                  <a:srgbClr val="FFFF00"/>
                </a:highlight>
              </a:rPr>
              <a:t>continue</a:t>
            </a:r>
            <a:r>
              <a:rPr lang="en-GB" altLang="en-US" dirty="0"/>
              <a:t>, </a:t>
            </a:r>
            <a:r>
              <a:rPr lang="en-GB" altLang="en-US" dirty="0">
                <a:highlight>
                  <a:srgbClr val="FFFF00"/>
                </a:highlight>
              </a:rPr>
              <a:t>pass</a:t>
            </a:r>
            <a:r>
              <a:rPr lang="en-GB" altLang="en-US" dirty="0"/>
              <a:t>, and the “</a:t>
            </a:r>
            <a:r>
              <a:rPr lang="en-GB" altLang="en-US" dirty="0">
                <a:highlight>
                  <a:srgbClr val="FFFF00"/>
                </a:highlight>
              </a:rPr>
              <a:t>loop else</a:t>
            </a:r>
            <a:r>
              <a:rPr lang="en-GB" alt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869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09600" y="1022131"/>
            <a:ext cx="10972800" cy="61885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While: Overview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We can use a while statement to repeatedly execute a series of tasks (i.e. a loop).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	</a:t>
            </a:r>
            <a:r>
              <a:rPr lang="en-US" b="1" dirty="0"/>
              <a:t>Syntax					Example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>
                <a:sym typeface="Consolas"/>
              </a:rPr>
              <a:t>	</a:t>
            </a:r>
            <a:r>
              <a:rPr lang="en-US" i="1" dirty="0">
                <a:sym typeface="Consolas"/>
              </a:rPr>
              <a:t>initialization</a:t>
            </a:r>
            <a:r>
              <a:rPr lang="en-US" dirty="0">
                <a:sym typeface="Consolas"/>
              </a:rPr>
              <a:t>				n = 0</a:t>
            </a:r>
          </a:p>
          <a:p>
            <a:pPr marL="38100" indent="0">
              <a:buNone/>
            </a:pPr>
            <a:r>
              <a:rPr lang="en-US" dirty="0">
                <a:sym typeface="Consolas"/>
              </a:rPr>
              <a:t>	while condition:				while n &lt; 10:</a:t>
            </a:r>
          </a:p>
          <a:p>
            <a:pPr marL="38100" indent="0">
              <a:buNone/>
            </a:pPr>
            <a:r>
              <a:rPr lang="en-US" dirty="0">
                <a:sym typeface="Consolas"/>
              </a:rPr>
              <a:t>    		statement(s)				print n</a:t>
            </a:r>
          </a:p>
          <a:p>
            <a:pPr marL="38100" indent="0">
              <a:buNone/>
            </a:pPr>
            <a:r>
              <a:rPr lang="en-US" dirty="0">
                <a:sym typeface="Consolas"/>
              </a:rPr>
              <a:t>		increment/decrement 			n = n + 1</a:t>
            </a:r>
          </a:p>
          <a:p>
            <a:pPr marL="38100" indent="0">
              <a:buNone/>
            </a:pPr>
            <a:r>
              <a:rPr lang="en-US" dirty="0">
                <a:sym typeface="Consolas"/>
              </a:rPr>
              <a:t>								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053959" y="2827283"/>
            <a:ext cx="3363310" cy="197594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50580" y="2906110"/>
            <a:ext cx="3767958" cy="197594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5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09600" y="998482"/>
            <a:ext cx="10972800" cy="723955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While: Control Flow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09600" y="1973384"/>
            <a:ext cx="6715760" cy="459439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Evaluate condition (which is a Boolean expression).</a:t>
            </a:r>
            <a:br>
              <a:rPr lang="en-US" sz="2400" dirty="0"/>
            </a:br>
            <a:endParaRPr lang="en-US" sz="24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</a:rPr>
              <a:t>If condition is </a:t>
            </a:r>
            <a:r>
              <a:rPr lang="en-US" sz="2400" b="1" dirty="0">
                <a:highlight>
                  <a:srgbClr val="00FFFF"/>
                </a:highlight>
              </a:rPr>
              <a:t>False</a:t>
            </a:r>
            <a:r>
              <a:rPr lang="en-US" sz="2400" dirty="0"/>
              <a:t>, then exit loop and continue program.</a:t>
            </a:r>
            <a:br>
              <a:rPr lang="en-US" sz="2400" dirty="0"/>
            </a:br>
            <a:endParaRPr lang="en-US" sz="24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</a:rPr>
              <a:t>If condition is </a:t>
            </a:r>
            <a:r>
              <a:rPr lang="en-US" sz="2400" b="1" dirty="0">
                <a:highlight>
                  <a:srgbClr val="00FFFF"/>
                </a:highlight>
              </a:rPr>
              <a:t>True</a:t>
            </a:r>
            <a:r>
              <a:rPr lang="en-US" sz="2400" dirty="0">
                <a:highlight>
                  <a:srgbClr val="00FFFF"/>
                </a:highlight>
              </a:rPr>
              <a:t>,</a:t>
            </a:r>
            <a:r>
              <a:rPr lang="en-US" sz="2400" dirty="0"/>
              <a:t> then execute statements in body and then go to step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54" t="52449" r="23205" b="23163"/>
          <a:stretch/>
        </p:blipFill>
        <p:spPr>
          <a:xfrm>
            <a:off x="8386688" y="1973384"/>
            <a:ext cx="2860432" cy="2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65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09600" y="980089"/>
            <a:ext cx="10972800" cy="61885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FF"/>
                </a:highlight>
              </a:rPr>
              <a:t>While: Notes 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8575040" cy="267751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Each time through the body of a loop is called an iteration.</a:t>
            </a:r>
            <a:br>
              <a:rPr lang="en-US" sz="2400" dirty="0"/>
            </a:br>
            <a:endParaRPr lang="en-US" sz="24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The condition normally contains a variable that changes within the body of the loop so that we can eventually exit the loop.</a:t>
            </a:r>
            <a:br>
              <a:rPr lang="en-US" sz="2400" dirty="0"/>
            </a:br>
            <a:endParaRPr lang="en-US" sz="24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If a loop never exits, then this is </a:t>
            </a:r>
            <a:r>
              <a:rPr lang="en-US" sz="2400" dirty="0">
                <a:highlight>
                  <a:srgbClr val="00FFFF"/>
                </a:highlight>
              </a:rPr>
              <a:t>called an infinite loop</a:t>
            </a:r>
            <a:r>
              <a:rPr lang="en-US" sz="2400" dirty="0"/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1154" t="52449" r="23205" b="23163"/>
          <a:stretch/>
        </p:blipFill>
        <p:spPr>
          <a:xfrm>
            <a:off x="9184640" y="1861624"/>
            <a:ext cx="2860432" cy="2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59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loop:  </a:t>
            </a:r>
            <a:r>
              <a:rPr lang="en-GB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altLang="en-US" sz="3600" b="1" dirty="0">
                <a:solidFill>
                  <a:srgbClr val="CC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... in pattern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922206"/>
            <a:ext cx="10515600" cy="4711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altLang="en-US" dirty="0"/>
              <a:t>Used with </a:t>
            </a:r>
            <a:r>
              <a:rPr lang="en-GB" altLang="en-US" dirty="0">
                <a:highlight>
                  <a:srgbClr val="00FF00"/>
                </a:highlight>
              </a:rPr>
              <a:t>collection data types </a:t>
            </a:r>
            <a:r>
              <a:rPr lang="en-GB" altLang="en-US" dirty="0"/>
              <a:t>which can be iterated through (“</a:t>
            </a:r>
            <a:r>
              <a:rPr lang="en-GB" altLang="en-US" dirty="0" err="1"/>
              <a:t>iterables</a:t>
            </a:r>
            <a:r>
              <a:rPr lang="en-GB" altLang="en-US" dirty="0"/>
              <a:t>”):</a:t>
            </a:r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>
                <a:solidFill>
                  <a:srgbClr val="0033CC"/>
                </a:solidFill>
              </a:rPr>
              <a:t>for </a:t>
            </a:r>
            <a:r>
              <a:rPr lang="en-GB" altLang="en-US" dirty="0" err="1">
                <a:solidFill>
                  <a:srgbClr val="0033CC"/>
                </a:solidFill>
              </a:rPr>
              <a:t>i</a:t>
            </a:r>
            <a:r>
              <a:rPr lang="en-GB" altLang="en-US" dirty="0">
                <a:solidFill>
                  <a:srgbClr val="0033CC"/>
                </a:solidFill>
              </a:rPr>
              <a:t> in [0,1,2] :</a:t>
            </a:r>
            <a:br>
              <a:rPr lang="en-GB" altLang="en-US" dirty="0">
                <a:solidFill>
                  <a:srgbClr val="0033CC"/>
                </a:solidFill>
              </a:rPr>
            </a:br>
            <a:r>
              <a:rPr lang="en-GB" altLang="en-US" dirty="0">
                <a:solidFill>
                  <a:srgbClr val="0033CC"/>
                </a:solidFill>
              </a:rPr>
              <a:t>    print (</a:t>
            </a:r>
            <a:r>
              <a:rPr lang="en-GB" altLang="en-US" dirty="0" err="1">
                <a:solidFill>
                  <a:srgbClr val="0033CC"/>
                </a:solidFill>
              </a:rPr>
              <a:t>i</a:t>
            </a:r>
            <a:r>
              <a:rPr lang="en-GB" altLang="en-US" dirty="0">
                <a:solidFill>
                  <a:srgbClr val="0033CC"/>
                </a:solidFill>
              </a:rPr>
              <a:t>)</a:t>
            </a:r>
            <a:br>
              <a:rPr lang="en-GB" altLang="en-US" dirty="0"/>
            </a:br>
            <a:br>
              <a:rPr lang="en-GB" altLang="en-US" dirty="0"/>
            </a:br>
            <a:r>
              <a:rPr lang="en-GB" altLang="en-US" dirty="0"/>
              <a:t>Output:</a:t>
            </a:r>
            <a:br>
              <a:rPr lang="en-GB" altLang="en-US" dirty="0"/>
            </a:br>
            <a:r>
              <a:rPr lang="en-GB" altLang="en-US" dirty="0"/>
              <a:t>0</a:t>
            </a:r>
            <a:br>
              <a:rPr lang="en-GB" altLang="en-US" dirty="0"/>
            </a:br>
            <a:r>
              <a:rPr lang="en-GB" altLang="en-US" dirty="0"/>
              <a:t>1</a:t>
            </a:r>
            <a:br>
              <a:rPr lang="en-GB" altLang="en-US" dirty="0"/>
            </a:br>
            <a:r>
              <a:rPr lang="en-GB" altLang="en-US" dirty="0"/>
              <a:t>2 </a:t>
            </a:r>
            <a:br>
              <a:rPr lang="en-GB" altLang="en-US" dirty="0"/>
            </a:br>
            <a:br>
              <a:rPr lang="en-GB" altLang="en-US" dirty="0"/>
            </a:br>
            <a:endParaRPr lang="en-GB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403600" y="3093496"/>
            <a:ext cx="4572000" cy="308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lvl="0" indent="-419100">
              <a:lnSpc>
                <a:spcPct val="115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Extract one </a:t>
            </a:r>
            <a:r>
              <a:rPr lang="en-US" sz="2400" b="1" dirty="0">
                <a:solidFill>
                  <a:srgbClr val="0033CC"/>
                </a:solidFill>
              </a:rPr>
              <a:t>element</a:t>
            </a:r>
            <a:r>
              <a:rPr lang="en-US" sz="2400" dirty="0">
                <a:solidFill>
                  <a:srgbClr val="465510"/>
                </a:solidFill>
              </a:rPr>
              <a:t> </a:t>
            </a:r>
            <a:r>
              <a:rPr lang="en-US" sz="2400" dirty="0"/>
              <a:t>from the </a:t>
            </a:r>
            <a:r>
              <a:rPr lang="en-US" sz="2400" b="1" dirty="0">
                <a:solidFill>
                  <a:srgbClr val="465510"/>
                </a:solidFill>
              </a:rPr>
              <a:t>list</a:t>
            </a:r>
            <a:r>
              <a:rPr lang="en-US" sz="2400" dirty="0"/>
              <a:t>.</a:t>
            </a:r>
          </a:p>
          <a:p>
            <a:pPr marL="457200" lvl="0" indent="-419100">
              <a:lnSpc>
                <a:spcPct val="115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Execute the body of </a:t>
            </a:r>
            <a:r>
              <a:rPr lang="en-US" sz="2400" b="1" dirty="0">
                <a:solidFill>
                  <a:srgbClr val="465510"/>
                </a:solidFill>
              </a:rPr>
              <a:t>for</a:t>
            </a:r>
            <a:r>
              <a:rPr lang="en-US" sz="2400" dirty="0">
                <a:solidFill>
                  <a:srgbClr val="274E13"/>
                </a:solidFill>
              </a:rPr>
              <a:t> </a:t>
            </a:r>
            <a:r>
              <a:rPr lang="en-US" sz="2400" dirty="0"/>
              <a:t>loop with item bound to the </a:t>
            </a:r>
            <a:r>
              <a:rPr lang="en-US" sz="2400" b="1" dirty="0">
                <a:solidFill>
                  <a:srgbClr val="0033CC"/>
                </a:solidFill>
              </a:rPr>
              <a:t>element</a:t>
            </a:r>
            <a:r>
              <a:rPr lang="en-US" sz="2400" dirty="0"/>
              <a:t>.</a:t>
            </a:r>
          </a:p>
          <a:p>
            <a:pPr marL="457200" lvl="0" indent="-419100">
              <a:lnSpc>
                <a:spcPct val="115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Go to step 1.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556" t="56171" r="69750" b="30889"/>
          <a:stretch/>
        </p:blipFill>
        <p:spPr>
          <a:xfrm>
            <a:off x="8016240" y="3108960"/>
            <a:ext cx="3144520" cy="2140426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2616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00" y="185322"/>
            <a:ext cx="10515600" cy="705803"/>
          </a:xfrm>
        </p:spPr>
        <p:txBody>
          <a:bodyPr/>
          <a:lstStyle/>
          <a:p>
            <a:r>
              <a:rPr 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 Slicing</a:t>
            </a:r>
            <a:endParaRPr lang="en-US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01160" y="346100"/>
            <a:ext cx="6379720" cy="478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Range: 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start:</a:t>
            </a:r>
            <a:r>
              <a:rPr lang="en-US" sz="2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        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 optional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0" y="1111850"/>
            <a:ext cx="7365240" cy="3111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" y="4289915"/>
            <a:ext cx="8457599" cy="2431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843520" y="1493566"/>
            <a:ext cx="26815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</a:rPr>
              <a:t>Try numbers[0:100]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43520" y="2066536"/>
            <a:ext cx="4287521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3CC"/>
                </a:solidFill>
              </a:rPr>
              <a:t>List element from index 0 to 100 should be shown. </a:t>
            </a:r>
          </a:p>
          <a:p>
            <a:r>
              <a:rPr lang="en-US" sz="2400" dirty="0">
                <a:solidFill>
                  <a:srgbClr val="0033CC"/>
                </a:solidFill>
              </a:rPr>
              <a:t>Since the max index is 7, the whole will be shown without an error</a:t>
            </a:r>
          </a:p>
        </p:txBody>
      </p:sp>
    </p:spTree>
    <p:extLst>
      <p:ext uri="{BB962C8B-B14F-4D97-AF65-F5344CB8AC3E}">
        <p14:creationId xmlns:p14="http://schemas.microsoft.com/office/powerpoint/2010/main" val="12289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range function…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8196" y="3259393"/>
            <a:ext cx="3558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Similarly we have</a:t>
            </a:r>
          </a:p>
          <a:p>
            <a:r>
              <a:rPr lang="en-US" sz="3200" dirty="0" err="1"/>
              <a:t>str</a:t>
            </a:r>
            <a:r>
              <a:rPr lang="en-US" sz="3200" dirty="0"/>
              <a:t>(), </a:t>
            </a:r>
            <a:r>
              <a:rPr lang="en-US" sz="3200" dirty="0" err="1"/>
              <a:t>int</a:t>
            </a:r>
            <a:r>
              <a:rPr lang="en-US" sz="3200" dirty="0"/>
              <a:t>(), float(), ….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68499"/>
            <a:ext cx="10515600" cy="4351338"/>
          </a:xfrm>
        </p:spPr>
        <p:txBody>
          <a:bodyPr/>
          <a:lstStyle/>
          <a:p>
            <a:r>
              <a:rPr lang="en-GB" altLang="en-US" dirty="0">
                <a:highlight>
                  <a:srgbClr val="00FFFF"/>
                </a:highlight>
              </a:rPr>
              <a:t>range(n) </a:t>
            </a:r>
            <a:r>
              <a:rPr lang="en-GB" altLang="en-US" dirty="0"/>
              <a:t> returns a list of integers </a:t>
            </a:r>
            <a:r>
              <a:rPr lang="en-GB" altLang="en-US" dirty="0">
                <a:highlight>
                  <a:srgbClr val="00FF00"/>
                </a:highlight>
              </a:rPr>
              <a:t>from 0 to n-1</a:t>
            </a:r>
            <a:r>
              <a:rPr lang="en-GB" altLang="en-US" dirty="0"/>
              <a:t>.  </a:t>
            </a:r>
          </a:p>
          <a:p>
            <a:r>
              <a:rPr lang="en-GB" altLang="en-US" dirty="0"/>
              <a:t>range(0, 10, 2) returns a list 0, 2, 4, 6, 8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50</a:t>
            </a:fld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1200"/>
            <a:ext cx="4119016" cy="35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5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908" y="390806"/>
            <a:ext cx="11021405" cy="580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imple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1100"/>
            <a:ext cx="10191750" cy="4953000"/>
          </a:xfrm>
        </p:spPr>
        <p:txBody>
          <a:bodyPr/>
          <a:lstStyle/>
          <a:p>
            <a:r>
              <a:rPr lang="en-US" b="1" dirty="0"/>
              <a:t>Print each fruit in a fruit list: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fruits = ["apple", "banana", "cherry"]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for x in fruits: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  print(x)</a:t>
            </a:r>
          </a:p>
          <a:p>
            <a:r>
              <a:rPr lang="en-US" b="1" dirty="0"/>
              <a:t>Looping Through a String</a:t>
            </a:r>
          </a:p>
          <a:p>
            <a:pPr lvl="1"/>
            <a:r>
              <a:rPr lang="en-US" dirty="0"/>
              <a:t>Loop through the letters in the word "banana":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for x in "banana":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  print(x)</a:t>
            </a:r>
          </a:p>
        </p:txBody>
      </p:sp>
    </p:spTree>
    <p:extLst>
      <p:ext uri="{BB962C8B-B14F-4D97-AF65-F5344CB8AC3E}">
        <p14:creationId xmlns:p14="http://schemas.microsoft.com/office/powerpoint/2010/main" val="4209807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7456"/>
            <a:ext cx="10972800" cy="602744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loops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8983359" cy="45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600" y="1002369"/>
            <a:ext cx="10972800" cy="597831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Activity: Loop Exercise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800" dirty="0"/>
              <a:t>Find the smallest item in a list of numbers.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2746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86383" y="954018"/>
            <a:ext cx="11021405" cy="601482"/>
          </a:xfrm>
        </p:spPr>
        <p:txBody>
          <a:bodyPr>
            <a:normAutofit/>
          </a:bodyPr>
          <a:lstStyle/>
          <a:p>
            <a:r>
              <a:rPr lang="en-GB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Flow control within loops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432560"/>
            <a:ext cx="11003280" cy="519683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en-US" b="1" dirty="0"/>
              <a:t>General structure of a loop:</a:t>
            </a:r>
            <a:br>
              <a:rPr lang="en-GB" altLang="en-US" dirty="0"/>
            </a:br>
            <a:r>
              <a:rPr lang="en-GB" altLang="en-US" dirty="0"/>
              <a:t>while &lt;statement&gt; (or for &lt;item&gt; in &lt;object&gt;):</a:t>
            </a:r>
            <a:br>
              <a:rPr lang="en-GB" altLang="en-US" dirty="0"/>
            </a:br>
            <a:r>
              <a:rPr lang="en-GB" altLang="en-US" dirty="0"/>
              <a:t>   	&lt;statements within loop&gt;</a:t>
            </a:r>
            <a:br>
              <a:rPr lang="en-GB" altLang="en-US" dirty="0"/>
            </a:br>
            <a:r>
              <a:rPr lang="en-GB" altLang="en-US" dirty="0"/>
              <a:t>   	if &lt;test1&gt;: </a:t>
            </a:r>
            <a:r>
              <a:rPr lang="en-GB" altLang="en-US" dirty="0">
                <a:solidFill>
                  <a:srgbClr val="FF0000"/>
                </a:solidFill>
              </a:rPr>
              <a:t>break</a:t>
            </a:r>
            <a:r>
              <a:rPr lang="en-GB" altLang="en-US" dirty="0"/>
              <a:t>       </a:t>
            </a:r>
            <a:r>
              <a:rPr lang="en-GB" altLang="en-US" dirty="0">
                <a:solidFill>
                  <a:srgbClr val="0033CC"/>
                </a:solidFill>
              </a:rPr>
              <a:t># exit loop now</a:t>
            </a:r>
            <a:br>
              <a:rPr lang="en-GB" altLang="en-US" dirty="0"/>
            </a:br>
            <a:r>
              <a:rPr lang="en-GB" altLang="en-US" dirty="0"/>
              <a:t>   	if &lt;test2&gt;: </a:t>
            </a:r>
            <a:r>
              <a:rPr lang="en-GB" altLang="en-US" dirty="0">
                <a:solidFill>
                  <a:srgbClr val="FF0000"/>
                </a:solidFill>
              </a:rPr>
              <a:t>continue</a:t>
            </a:r>
            <a:r>
              <a:rPr lang="en-GB" altLang="en-US" dirty="0"/>
              <a:t>  </a:t>
            </a:r>
            <a:r>
              <a:rPr lang="en-GB" altLang="en-US" dirty="0">
                <a:solidFill>
                  <a:srgbClr val="0033CC"/>
                </a:solidFill>
              </a:rPr>
              <a:t># go to top of loop now</a:t>
            </a:r>
            <a:br>
              <a:rPr lang="en-GB" altLang="en-US" dirty="0">
                <a:solidFill>
                  <a:srgbClr val="0033CC"/>
                </a:solidFill>
              </a:rPr>
            </a:br>
            <a:r>
              <a:rPr lang="en-GB" altLang="en-US" dirty="0"/>
              <a:t>   	if &lt;test3&gt;: </a:t>
            </a:r>
            <a:r>
              <a:rPr lang="en-GB" altLang="en-US" dirty="0">
                <a:solidFill>
                  <a:srgbClr val="FF0000"/>
                </a:solidFill>
              </a:rPr>
              <a:t>pass</a:t>
            </a:r>
            <a:r>
              <a:rPr lang="en-GB" altLang="en-US" dirty="0"/>
              <a:t>        </a:t>
            </a:r>
            <a:r>
              <a:rPr lang="en-GB" altLang="en-US" dirty="0">
                <a:solidFill>
                  <a:srgbClr val="0033CC"/>
                </a:solidFill>
              </a:rPr>
              <a:t># does nothing!</a:t>
            </a:r>
            <a:br>
              <a:rPr lang="en-GB" altLang="en-US" dirty="0"/>
            </a:br>
            <a:r>
              <a:rPr lang="en-GB" altLang="en-US" dirty="0"/>
              <a:t>else:</a:t>
            </a:r>
            <a:br>
              <a:rPr lang="en-GB" altLang="en-US" dirty="0"/>
            </a:br>
            <a:r>
              <a:rPr lang="en-GB" altLang="en-US" dirty="0"/>
              <a:t>   	&lt;other statements&gt; </a:t>
            </a:r>
            <a:r>
              <a:rPr lang="en-GB" altLang="en-US" dirty="0">
                <a:solidFill>
                  <a:srgbClr val="0033CC"/>
                </a:solidFill>
              </a:rPr>
              <a:t># if exited loop without</a:t>
            </a:r>
            <a:br>
              <a:rPr lang="en-GB" altLang="en-US" dirty="0"/>
            </a:br>
            <a:r>
              <a:rPr lang="en-GB" altLang="en-US" dirty="0"/>
              <a:t>            		                       </a:t>
            </a:r>
            <a:r>
              <a:rPr lang="en-GB" altLang="en-US" dirty="0">
                <a:solidFill>
                  <a:srgbClr val="0033CC"/>
                </a:solidFill>
              </a:rPr>
              <a:t> # hitting a break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4313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609600" y="1024824"/>
            <a:ext cx="10972800" cy="509613"/>
          </a:xfrm>
        </p:spPr>
        <p:txBody>
          <a:bodyPr>
            <a:normAutofit fontScale="90000"/>
          </a:bodyPr>
          <a:lstStyle/>
          <a:p>
            <a:r>
              <a:rPr lang="en-US" dirty="0"/>
              <a:t>Break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09600" y="1417320"/>
            <a:ext cx="10972800" cy="4967574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We can exit a loop immediately by using the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n-US" sz="2400" dirty="0">
                <a:solidFill>
                  <a:schemeClr val="tx1"/>
                </a:solidFill>
              </a:rPr>
              <a:t> statement</a:t>
            </a:r>
            <a:endParaRPr lang="en-US" sz="2400" dirty="0">
              <a:solidFill>
                <a:schemeClr val="tx1"/>
              </a:solidFill>
              <a:sym typeface="Consolas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2" y="2008394"/>
            <a:ext cx="4120056" cy="4480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6" y="2008394"/>
            <a:ext cx="2165054" cy="3028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50" y="2008394"/>
            <a:ext cx="5043130" cy="2521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052598" y="4621469"/>
            <a:ext cx="5033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apple</a:t>
            </a:r>
          </a:p>
          <a:p>
            <a:r>
              <a:rPr lang="en-US" sz="2400" dirty="0"/>
              <a:t>banana</a:t>
            </a:r>
          </a:p>
          <a:p>
            <a:endParaRPr lang="en-US" sz="2400" dirty="0"/>
          </a:p>
          <a:p>
            <a:r>
              <a:rPr lang="en-US" sz="2400" i="1" dirty="0"/>
              <a:t>Important to observe where do you break</a:t>
            </a:r>
          </a:p>
        </p:txBody>
      </p:sp>
    </p:spTree>
    <p:extLst>
      <p:ext uri="{BB962C8B-B14F-4D97-AF65-F5344CB8AC3E}">
        <p14:creationId xmlns:p14="http://schemas.microsoft.com/office/powerpoint/2010/main" val="983984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609600" y="950106"/>
            <a:ext cx="10972800" cy="597831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FF"/>
                </a:highlight>
              </a:rPr>
              <a:t>Continue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09600" y="1420266"/>
            <a:ext cx="10972800" cy="4967574"/>
          </a:xfrm>
        </p:spPr>
        <p:txBody>
          <a:bodyPr>
            <a:normAutofit/>
          </a:bodyPr>
          <a:lstStyle/>
          <a:p>
            <a:pPr marL="381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We can </a:t>
            </a:r>
            <a:r>
              <a:rPr lang="en-US" sz="2400" dirty="0">
                <a:solidFill>
                  <a:srgbClr val="FF0000"/>
                </a:solidFill>
              </a:rPr>
              <a:t>skip</a:t>
            </a:r>
            <a:r>
              <a:rPr lang="en-US" sz="2400" dirty="0">
                <a:solidFill>
                  <a:schemeClr val="tx1"/>
                </a:solidFill>
              </a:rPr>
              <a:t> the rest of the loop body and move on to the next iteration by using continue</a:t>
            </a:r>
            <a:endParaRPr lang="en-US" sz="2400" dirty="0">
              <a:solidFill>
                <a:schemeClr val="tx1"/>
              </a:solidFill>
              <a:sym typeface="Consolas"/>
            </a:endParaRPr>
          </a:p>
          <a:p>
            <a:endParaRPr lang="en-US" dirty="0">
              <a:sym typeface="Consolas"/>
            </a:endParaRPr>
          </a:p>
          <a:p>
            <a:endParaRPr lang="en-US" dirty="0">
              <a:sym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592" b="49991"/>
          <a:stretch/>
        </p:blipFill>
        <p:spPr>
          <a:xfrm>
            <a:off x="252248" y="2437162"/>
            <a:ext cx="4078014" cy="4053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207" t="47024" r="47573" b="651"/>
          <a:stretch/>
        </p:blipFill>
        <p:spPr>
          <a:xfrm>
            <a:off x="4035976" y="2575342"/>
            <a:ext cx="954923" cy="3759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44" y="2479201"/>
            <a:ext cx="5595794" cy="2124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843752" y="475052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apple</a:t>
            </a:r>
          </a:p>
          <a:p>
            <a:r>
              <a:rPr lang="en-US" sz="2400" dirty="0"/>
              <a:t>cherry</a:t>
            </a:r>
          </a:p>
        </p:txBody>
      </p:sp>
    </p:spTree>
    <p:extLst>
      <p:ext uri="{BB962C8B-B14F-4D97-AF65-F5344CB8AC3E}">
        <p14:creationId xmlns:p14="http://schemas.microsoft.com/office/powerpoint/2010/main" val="3481739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21" y="436595"/>
            <a:ext cx="10972800" cy="1143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21" y="1427163"/>
            <a:ext cx="10972800" cy="4967574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We do nothing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Can act as a placeholder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A typical example: designing a </a:t>
            </a:r>
            <a:r>
              <a:rPr lang="en-US" dirty="0">
                <a:highlight>
                  <a:srgbClr val="00FFFF"/>
                </a:highlight>
              </a:rPr>
              <a:t>new class with some methods </a:t>
            </a:r>
            <a:r>
              <a:rPr lang="en-US" dirty="0"/>
              <a:t>that we don't want to implement yet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67" t="37333" r="77666" b="41778"/>
          <a:stretch/>
        </p:blipFill>
        <p:spPr>
          <a:xfrm>
            <a:off x="1132586" y="2944710"/>
            <a:ext cx="4368177" cy="2825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833" t="58074" r="77666" b="16148"/>
          <a:stretch/>
        </p:blipFill>
        <p:spPr>
          <a:xfrm>
            <a:off x="6707922" y="3086100"/>
            <a:ext cx="4010528" cy="30917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2121" y="6015880"/>
            <a:ext cx="11759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https://stackoverflow.com/questions/13886168/how-to-use-the-pass-statement-in-python</a:t>
            </a:r>
          </a:p>
        </p:txBody>
      </p:sp>
    </p:spTree>
    <p:extLst>
      <p:ext uri="{BB962C8B-B14F-4D97-AF65-F5344CB8AC3E}">
        <p14:creationId xmlns:p14="http://schemas.microsoft.com/office/powerpoint/2010/main" val="565597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86383" y="817404"/>
            <a:ext cx="11021405" cy="718661"/>
          </a:xfrm>
        </p:spPr>
        <p:txBody>
          <a:bodyPr>
            <a:normAutofit/>
          </a:bodyPr>
          <a:lstStyle/>
          <a:p>
            <a:r>
              <a:rPr lang="en-GB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Using the “loop else”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5360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dirty="0"/>
              <a:t>An else statement after a loop is useful for taking care of a case where an item isn't found in a list: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167" t="46889" r="57500" b="26000"/>
          <a:stretch/>
        </p:blipFill>
        <p:spPr>
          <a:xfrm>
            <a:off x="838199" y="2529840"/>
            <a:ext cx="7457107" cy="41605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84260-7263-4354-AD21-D5BD8FC6EAA7}"/>
              </a:ext>
            </a:extLst>
          </p:cNvPr>
          <p:cNvSpPr txBox="1"/>
          <p:nvPr/>
        </p:nvSpPr>
        <p:spPr>
          <a:xfrm>
            <a:off x="8789670" y="2640330"/>
            <a:ext cx="28117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range(5):</a:t>
            </a:r>
          </a:p>
          <a:p>
            <a:r>
              <a:rPr lang="en-US" dirty="0"/>
              <a:t>    if </a:t>
            </a:r>
            <a:r>
              <a:rPr lang="en-US" dirty="0" err="1"/>
              <a:t>i</a:t>
            </a:r>
            <a:r>
              <a:rPr lang="en-US" dirty="0"/>
              <a:t>==4:</a:t>
            </a:r>
          </a:p>
          <a:p>
            <a:r>
              <a:rPr lang="en-US" dirty="0"/>
              <a:t>        print("</a:t>
            </a:r>
            <a:r>
              <a:rPr lang="en-US" dirty="0" err="1"/>
              <a:t>i</a:t>
            </a:r>
            <a:r>
              <a:rPr lang="en-US" dirty="0"/>
              <a:t> found 4!")</a:t>
            </a:r>
          </a:p>
          <a:p>
            <a:r>
              <a:rPr lang="en-US" dirty="0">
                <a:highlight>
                  <a:srgbClr val="FFFF00"/>
                </a:highlight>
              </a:rPr>
              <a:t>        break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print("</a:t>
            </a:r>
            <a:r>
              <a:rPr lang="en-US" dirty="0" err="1"/>
              <a:t>dont</a:t>
            </a:r>
            <a:r>
              <a:rPr lang="en-US" dirty="0"/>
              <a:t> care about ",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print("</a:t>
            </a:r>
            <a:r>
              <a:rPr lang="en-US" dirty="0" err="1"/>
              <a:t>i</a:t>
            </a:r>
            <a:r>
              <a:rPr lang="en-US" dirty="0"/>
              <a:t> searched but </a:t>
            </a:r>
            <a:r>
              <a:rPr lang="en-US" dirty="0" err="1"/>
              <a:t>i</a:t>
            </a:r>
            <a:r>
              <a:rPr lang="en-US" dirty="0"/>
              <a:t> never found 4")</a:t>
            </a:r>
          </a:p>
        </p:txBody>
      </p:sp>
    </p:spTree>
    <p:extLst>
      <p:ext uri="{BB962C8B-B14F-4D97-AF65-F5344CB8AC3E}">
        <p14:creationId xmlns:p14="http://schemas.microsoft.com/office/powerpoint/2010/main" val="3816987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25517" y="876245"/>
            <a:ext cx="10972800" cy="723955"/>
          </a:xfrm>
        </p:spPr>
        <p:txBody>
          <a:bodyPr/>
          <a:lstStyle/>
          <a:p>
            <a:r>
              <a:rPr lang="en-US" dirty="0"/>
              <a:t>Activity: Guessing Game revisited 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1247120" cy="4967574"/>
          </a:xfrm>
        </p:spPr>
        <p:txBody>
          <a:bodyPr>
            <a:normAutofit fontScale="92500" lnSpcReduction="20000"/>
          </a:bodyPr>
          <a:lstStyle/>
          <a:p>
            <a:pPr marL="381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Write code that generates a random number between 0 and 100,  and asks the user to guess what it is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8100" indent="0">
              <a:buNone/>
            </a:pPr>
            <a:r>
              <a:rPr lang="en-US" dirty="0">
                <a:solidFill>
                  <a:schemeClr val="tx1"/>
                </a:solidFill>
                <a:sym typeface="Consolas"/>
              </a:rPr>
              <a:t>Guess the number: 10</a:t>
            </a:r>
            <a:br>
              <a:rPr lang="en-US" dirty="0">
                <a:solidFill>
                  <a:schemeClr val="tx1"/>
                </a:solidFill>
                <a:sym typeface="Consolas"/>
              </a:rPr>
            </a:br>
            <a:r>
              <a:rPr lang="en-US" dirty="0">
                <a:solidFill>
                  <a:schemeClr val="tx1"/>
                </a:solidFill>
                <a:sym typeface="Consolas"/>
              </a:rPr>
              <a:t>	Guess a lower number!</a:t>
            </a:r>
          </a:p>
          <a:p>
            <a:pPr marL="38100" indent="0">
              <a:buNone/>
            </a:pPr>
            <a:r>
              <a:rPr lang="en-US" dirty="0">
                <a:solidFill>
                  <a:schemeClr val="tx1"/>
                </a:solidFill>
                <a:sym typeface="Consolas"/>
              </a:rPr>
              <a:t>Guess the number: 3</a:t>
            </a:r>
            <a:br>
              <a:rPr lang="en-US" dirty="0">
                <a:solidFill>
                  <a:schemeClr val="tx1"/>
                </a:solidFill>
                <a:sym typeface="Consolas"/>
              </a:rPr>
            </a:br>
            <a:r>
              <a:rPr lang="en-US" dirty="0">
                <a:solidFill>
                  <a:schemeClr val="tx1"/>
                </a:solidFill>
                <a:sym typeface="Consolas"/>
              </a:rPr>
              <a:t>	 Guess a higher number!</a:t>
            </a:r>
          </a:p>
          <a:p>
            <a:pPr marL="38100" indent="0">
              <a:buNone/>
            </a:pPr>
            <a:r>
              <a:rPr lang="en-US" dirty="0">
                <a:solidFill>
                  <a:schemeClr val="tx1"/>
                </a:solidFill>
                <a:sym typeface="Consolas"/>
              </a:rPr>
              <a:t>Guess the number: 2</a:t>
            </a:r>
            <a:br>
              <a:rPr lang="en-US" dirty="0">
                <a:solidFill>
                  <a:schemeClr val="tx1"/>
                </a:solidFill>
                <a:sym typeface="Consolas"/>
              </a:rPr>
            </a:br>
            <a:r>
              <a:rPr lang="en-US" dirty="0">
                <a:solidFill>
                  <a:schemeClr val="tx1"/>
                </a:solidFill>
                <a:sym typeface="Consolas"/>
              </a:rPr>
              <a:t>	You got it!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the guess is too low, tell the user to guess </a:t>
            </a:r>
            <a:r>
              <a:rPr lang="en-US" dirty="0">
                <a:solidFill>
                  <a:schemeClr val="tx1"/>
                </a:solidFill>
                <a:sym typeface="Consolas"/>
              </a:rPr>
              <a:t>'Higher!'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the guess is too high, tell the user to guess </a:t>
            </a:r>
            <a:r>
              <a:rPr lang="en-US" dirty="0">
                <a:solidFill>
                  <a:schemeClr val="tx1"/>
                </a:solidFill>
                <a:sym typeface="Consolas"/>
              </a:rPr>
              <a:t>'Lower!'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33CC"/>
                </a:solidFill>
              </a:rPr>
              <a:t>End the program when the user has found the number</a:t>
            </a:r>
          </a:p>
        </p:txBody>
      </p:sp>
    </p:spTree>
    <p:extLst>
      <p:ext uri="{BB962C8B-B14F-4D97-AF65-F5344CB8AC3E}">
        <p14:creationId xmlns:p14="http://schemas.microsoft.com/office/powerpoint/2010/main" val="226729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highlight>
                  <a:srgbClr val="FFFF00"/>
                </a:highlight>
              </a:rPr>
              <a:t>mutability( editing of the list)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</a:t>
            </a:r>
            <a:r>
              <a:rPr lang="en-US" dirty="0">
                <a:solidFill>
                  <a:srgbClr val="FF0000"/>
                </a:solidFill>
              </a:rPr>
              <a:t>mutable</a:t>
            </a:r>
            <a:r>
              <a:rPr lang="en-US" dirty="0"/>
              <a:t>, they can </a:t>
            </a:r>
            <a:r>
              <a:rPr lang="en-US" dirty="0">
                <a:highlight>
                  <a:srgbClr val="FFFF00"/>
                </a:highlight>
              </a:rPr>
              <a:t>be changed in several ways:</a:t>
            </a:r>
          </a:p>
          <a:p>
            <a:r>
              <a:rPr lang="en-US" dirty="0">
                <a:highlight>
                  <a:srgbClr val="00FF00"/>
                </a:highlight>
              </a:rPr>
              <a:t>Appending or inserting a new element</a:t>
            </a:r>
          </a:p>
          <a:p>
            <a:r>
              <a:rPr lang="en-US" dirty="0"/>
              <a:t>Removing an element</a:t>
            </a:r>
          </a:p>
          <a:p>
            <a:r>
              <a:rPr lang="en-US" dirty="0"/>
              <a:t>Sorting and reversing</a:t>
            </a:r>
          </a:p>
          <a:p>
            <a:r>
              <a:rPr lang="en-US" dirty="0">
                <a:highlight>
                  <a:srgbClr val="FFFF00"/>
                </a:highlight>
              </a:rPr>
              <a:t>Changing</a:t>
            </a:r>
            <a:r>
              <a:rPr lang="en-US" dirty="0"/>
              <a:t> the values </a:t>
            </a:r>
            <a:r>
              <a:rPr lang="en-US" dirty="0">
                <a:highlight>
                  <a:srgbClr val="FFFF00"/>
                </a:highlight>
              </a:rPr>
              <a:t>of existing elements </a:t>
            </a:r>
            <a:r>
              <a:rPr lang="en-US" dirty="0"/>
              <a:t>with assignment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02" y="4011856"/>
            <a:ext cx="6992719" cy="1383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7A184-798F-41B8-A8C2-42ACADB6B680}"/>
              </a:ext>
            </a:extLst>
          </p:cNvPr>
          <p:cNvSpPr txBox="1"/>
          <p:nvPr/>
        </p:nvSpPr>
        <p:spPr>
          <a:xfrm>
            <a:off x="1007165" y="5830957"/>
            <a:ext cx="655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Number[0}= 89</a:t>
            </a:r>
          </a:p>
          <a:p>
            <a:r>
              <a:rPr lang="en-US" dirty="0">
                <a:highlight>
                  <a:srgbClr val="00FFFF"/>
                </a:highlight>
              </a:rPr>
              <a:t>This will change the value of element in the index 0</a:t>
            </a:r>
          </a:p>
        </p:txBody>
      </p:sp>
    </p:spTree>
    <p:extLst>
      <p:ext uri="{BB962C8B-B14F-4D97-AF65-F5344CB8AC3E}">
        <p14:creationId xmlns:p14="http://schemas.microsoft.com/office/powerpoint/2010/main" val="3773817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257D2-2CB2-4BC1-BA96-875C441CD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5E7B4-9CA2-42E4-9944-80E3CC428AAB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8628B-8FA0-4A44-A937-884244BBAB98}"/>
              </a:ext>
            </a:extLst>
          </p:cNvPr>
          <p:cNvSpPr txBox="1"/>
          <p:nvPr/>
        </p:nvSpPr>
        <p:spPr>
          <a:xfrm>
            <a:off x="1474470" y="422453"/>
            <a:ext cx="732663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random</a:t>
            </a:r>
          </a:p>
          <a:p>
            <a:r>
              <a:rPr lang="en-US" dirty="0"/>
              <a:t>r = </a:t>
            </a:r>
            <a:r>
              <a:rPr lang="en-US" dirty="0" err="1"/>
              <a:t>random.randint</a:t>
            </a:r>
            <a:r>
              <a:rPr lang="en-US" dirty="0"/>
              <a:t>(0,10)</a:t>
            </a:r>
          </a:p>
          <a:p>
            <a:r>
              <a:rPr lang="en-US" dirty="0"/>
              <a:t>while True:</a:t>
            </a:r>
          </a:p>
          <a:p>
            <a:r>
              <a:rPr lang="en-US" dirty="0"/>
              <a:t>    Guess=int(input("Guess the number: "))</a:t>
            </a:r>
          </a:p>
          <a:p>
            <a:r>
              <a:rPr lang="en-US" dirty="0"/>
              <a:t>    if(Guess==r):</a:t>
            </a:r>
          </a:p>
          <a:p>
            <a:r>
              <a:rPr lang="en-US" dirty="0"/>
              <a:t>        print("You got it!")</a:t>
            </a:r>
          </a:p>
          <a:p>
            <a:r>
              <a:rPr lang="en-US" dirty="0"/>
              <a:t>        break</a:t>
            </a:r>
          </a:p>
          <a:p>
            <a:r>
              <a:rPr lang="en-US" dirty="0"/>
              <a:t>    </a:t>
            </a:r>
            <a:r>
              <a:rPr lang="en-US" dirty="0" err="1"/>
              <a:t>elif</a:t>
            </a:r>
            <a:r>
              <a:rPr lang="en-US" dirty="0"/>
              <a:t>(Guess&lt;r):</a:t>
            </a:r>
          </a:p>
          <a:p>
            <a:r>
              <a:rPr lang="en-US" dirty="0"/>
              <a:t>        print("guess higher")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print("Guess lower")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Output</a:t>
            </a:r>
          </a:p>
          <a:p>
            <a:r>
              <a:rPr lang="en-US" dirty="0">
                <a:highlight>
                  <a:srgbClr val="FFFF00"/>
                </a:highlight>
              </a:rPr>
              <a:t>Guess the number: 10</a:t>
            </a:r>
          </a:p>
          <a:p>
            <a:r>
              <a:rPr lang="en-US" dirty="0">
                <a:highlight>
                  <a:srgbClr val="FFFF00"/>
                </a:highlight>
              </a:rPr>
              <a:t>Guess lower</a:t>
            </a:r>
          </a:p>
          <a:p>
            <a:r>
              <a:rPr lang="en-US" dirty="0">
                <a:highlight>
                  <a:srgbClr val="FFFF00"/>
                </a:highlight>
              </a:rPr>
              <a:t>Guess the number: 2</a:t>
            </a:r>
          </a:p>
          <a:p>
            <a:r>
              <a:rPr lang="en-US" dirty="0">
                <a:highlight>
                  <a:srgbClr val="FFFF00"/>
                </a:highlight>
              </a:rPr>
              <a:t>guess higher</a:t>
            </a:r>
          </a:p>
          <a:p>
            <a:r>
              <a:rPr lang="en-US" dirty="0">
                <a:highlight>
                  <a:srgbClr val="FFFF00"/>
                </a:highlight>
              </a:rPr>
              <a:t>Guess the number: 6</a:t>
            </a:r>
          </a:p>
          <a:p>
            <a:r>
              <a:rPr lang="en-US" dirty="0">
                <a:highlight>
                  <a:srgbClr val="FFFF00"/>
                </a:highlight>
              </a:rPr>
              <a:t>Guess lower</a:t>
            </a:r>
          </a:p>
          <a:p>
            <a:r>
              <a:rPr lang="en-US" dirty="0">
                <a:highlight>
                  <a:srgbClr val="FFFF00"/>
                </a:highlight>
              </a:rPr>
              <a:t>Guess the number: 4</a:t>
            </a:r>
          </a:p>
          <a:p>
            <a:r>
              <a:rPr lang="en-US" dirty="0">
                <a:highlight>
                  <a:srgbClr val="FFFF00"/>
                </a:highlight>
              </a:rPr>
              <a:t>You got it!</a:t>
            </a:r>
          </a:p>
        </p:txBody>
      </p:sp>
    </p:spTree>
    <p:extLst>
      <p:ext uri="{BB962C8B-B14F-4D97-AF65-F5344CB8AC3E}">
        <p14:creationId xmlns:p14="http://schemas.microsoft.com/office/powerpoint/2010/main" val="442306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48220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CLO1: Functions and Modules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91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 behind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have to </a:t>
            </a:r>
            <a:r>
              <a:rPr lang="en-US" b="1" dirty="0">
                <a:solidFill>
                  <a:srgbClr val="FF0000"/>
                </a:solidFill>
              </a:rPr>
              <a:t>repeat</a:t>
            </a:r>
            <a:r>
              <a:rPr lang="en-US" dirty="0"/>
              <a:t> the same combination of </a:t>
            </a:r>
            <a:r>
              <a:rPr lang="en-US" b="1" dirty="0"/>
              <a:t>control structures</a:t>
            </a:r>
            <a:r>
              <a:rPr lang="en-US" dirty="0"/>
              <a:t> and steps in several different places.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Functions</a:t>
            </a:r>
            <a:r>
              <a:rPr lang="en-US" dirty="0">
                <a:highlight>
                  <a:srgbClr val="FFFF00"/>
                </a:highlight>
              </a:rPr>
              <a:t> let you write the code once and use it at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multiple places</a:t>
            </a:r>
          </a:p>
          <a:p>
            <a:endParaRPr lang="en-US" dirty="0"/>
          </a:p>
          <a:p>
            <a:r>
              <a:rPr lang="en-US" dirty="0"/>
              <a:t>We’ve already seen several built-in and library functions</a:t>
            </a:r>
          </a:p>
          <a:p>
            <a:pPr lvl="1"/>
            <a:r>
              <a:rPr lang="en-US" b="1" dirty="0"/>
              <a:t>print(…)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(…)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85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we know how to call them: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it doesn’t return a value: 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(arguments)</a:t>
            </a:r>
          </a:p>
          <a:p>
            <a:pPr lvl="1"/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If it does return a value: </a:t>
            </a:r>
          </a:p>
          <a:p>
            <a:pPr marL="27432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result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(arguments)</a:t>
            </a:r>
          </a:p>
        </p:txBody>
      </p:sp>
    </p:spTree>
    <p:extLst>
      <p:ext uri="{BB962C8B-B14F-4D97-AF65-F5344CB8AC3E}">
        <p14:creationId xmlns:p14="http://schemas.microsoft.com/office/powerpoint/2010/main" val="2268978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function: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call</a:t>
            </a:r>
            <a:r>
              <a:rPr lang="en-US" dirty="0"/>
              <a:t> (“invoke”) a function, </a:t>
            </a:r>
            <a:r>
              <a:rPr lang="en-US" u="sng" dirty="0"/>
              <a:t>you write its name</a:t>
            </a:r>
            <a:r>
              <a:rPr lang="en-US" dirty="0"/>
              <a:t>, followed by its </a:t>
            </a:r>
            <a:r>
              <a:rPr lang="en-US" b="1" dirty="0"/>
              <a:t>arguments</a:t>
            </a:r>
            <a:r>
              <a:rPr lang="en-US" dirty="0"/>
              <a:t> in parentheses  ex.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(arguments)</a:t>
            </a:r>
            <a:endParaRPr lang="en-US" dirty="0"/>
          </a:p>
          <a:p>
            <a:r>
              <a:rPr lang="en-US" dirty="0"/>
              <a:t>The </a:t>
            </a:r>
            <a:r>
              <a:rPr lang="en-US" u="sng" dirty="0"/>
              <a:t>name of the function</a:t>
            </a:r>
            <a:r>
              <a:rPr lang="en-US" dirty="0"/>
              <a:t> is an </a:t>
            </a:r>
            <a:r>
              <a:rPr lang="en-US" u="sng" dirty="0"/>
              <a:t>identifier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Same rules as for variable names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Letters, digits, underscore, cannot start with digit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arguments</a:t>
            </a:r>
            <a:r>
              <a:rPr lang="en-US" dirty="0"/>
              <a:t> are a list of expressions, separated by commas</a:t>
            </a:r>
          </a:p>
          <a:p>
            <a:pPr lvl="1"/>
            <a:r>
              <a:rPr lang="en-US" dirty="0"/>
              <a:t>Arguments are “inputs” that the calling statement sends to the function</a:t>
            </a:r>
          </a:p>
          <a:p>
            <a:pPr lvl="1"/>
            <a:r>
              <a:rPr lang="en-US" dirty="0"/>
              <a:t>Each function specifies how many arguments it takes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Some functions like random() take no arguments (</a:t>
            </a:r>
            <a:r>
              <a:rPr lang="en-US" sz="2000" b="1" dirty="0">
                <a:highlight>
                  <a:srgbClr val="FFFF00"/>
                </a:highlight>
              </a:rPr>
              <a:t>But they still need parentheses!)</a:t>
            </a:r>
          </a:p>
        </p:txBody>
      </p:sp>
    </p:spTree>
    <p:extLst>
      <p:ext uri="{BB962C8B-B14F-4D97-AF65-F5344CB8AC3E}">
        <p14:creationId xmlns:p14="http://schemas.microsoft.com/office/powerpoint/2010/main" val="646290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function: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interpreter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pauses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execution of the code that made the </a:t>
            </a:r>
            <a:r>
              <a:rPr lang="en-US" dirty="0">
                <a:highlight>
                  <a:srgbClr val="00FF00"/>
                </a:highlight>
              </a:rPr>
              <a:t>function call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But it remembers where it was</a:t>
            </a:r>
          </a:p>
          <a:p>
            <a:r>
              <a:rPr lang="en-US" dirty="0"/>
              <a:t>The interpreter runs the code of the called function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highlight>
                  <a:srgbClr val="00FF00"/>
                </a:highlight>
              </a:rPr>
              <a:t>makes the arguments available to the function</a:t>
            </a:r>
          </a:p>
          <a:p>
            <a:r>
              <a:rPr lang="en-US" dirty="0"/>
              <a:t>The function </a:t>
            </a:r>
            <a:r>
              <a:rPr lang="en-US" b="1" dirty="0">
                <a:solidFill>
                  <a:srgbClr val="FF0000"/>
                </a:solidFill>
              </a:rPr>
              <a:t>finishes</a:t>
            </a:r>
            <a:r>
              <a:rPr lang="en-US" dirty="0"/>
              <a:t>/</a:t>
            </a:r>
            <a:r>
              <a:rPr lang="en-US" b="1" dirty="0">
                <a:solidFill>
                  <a:srgbClr val="FF0000"/>
                </a:solidFill>
              </a:rPr>
              <a:t>returns</a:t>
            </a:r>
          </a:p>
          <a:p>
            <a:pPr lvl="1"/>
            <a:r>
              <a:rPr lang="en-US" dirty="0"/>
              <a:t>The interpreter picks up where it left off</a:t>
            </a:r>
          </a:p>
          <a:p>
            <a:pPr lvl="1"/>
            <a:r>
              <a:rPr lang="en-US" dirty="0"/>
              <a:t>The value of the function call Is whatever value the function returned (or None if it does not explicitly return </a:t>
            </a:r>
            <a:r>
              <a:rPr lang="en-US" dirty="0">
                <a:highlight>
                  <a:srgbClr val="00FF00"/>
                </a:highlight>
              </a:rPr>
              <a:t>anything)</a:t>
            </a:r>
          </a:p>
        </p:txBody>
      </p:sp>
    </p:spTree>
    <p:extLst>
      <p:ext uri="{BB962C8B-B14F-4D97-AF65-F5344CB8AC3E}">
        <p14:creationId xmlns:p14="http://schemas.microsoft.com/office/powerpoint/2010/main" val="132635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programming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subprogram (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) finishes, control returns to where the function was called from</a:t>
            </a:r>
          </a:p>
          <a:p>
            <a:r>
              <a:rPr lang="en-US" dirty="0"/>
              <a:t>A function should have </a:t>
            </a:r>
            <a:r>
              <a:rPr lang="en-US" dirty="0">
                <a:solidFill>
                  <a:srgbClr val="FF0000"/>
                </a:solidFill>
              </a:rPr>
              <a:t>ONE return statement</a:t>
            </a:r>
            <a:r>
              <a:rPr lang="en-US" dirty="0"/>
              <a:t> as the last line of the function definition (One entrance, one exit guarantee) </a:t>
            </a:r>
          </a:p>
          <a:p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NO return statement</a:t>
            </a:r>
            <a:r>
              <a:rPr lang="en-US" dirty="0"/>
              <a:t>, in which case all the statements in the definition are executed, then control returns to where it was called from</a:t>
            </a:r>
          </a:p>
        </p:txBody>
      </p:sp>
    </p:spTree>
    <p:extLst>
      <p:ext uri="{BB962C8B-B14F-4D97-AF65-F5344CB8AC3E}">
        <p14:creationId xmlns:p14="http://schemas.microsoft.com/office/powerpoint/2010/main" val="1552147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define a function, you need to specify </a:t>
            </a:r>
            <a:r>
              <a:rPr lang="en-US" b="1" dirty="0">
                <a:solidFill>
                  <a:srgbClr val="FF0000"/>
                </a:solidFill>
              </a:rPr>
              <a:t>three</a:t>
            </a:r>
            <a:r>
              <a:rPr lang="en-US" dirty="0"/>
              <a:t> things:</a:t>
            </a: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The </a:t>
            </a:r>
            <a:r>
              <a:rPr lang="en-US" sz="2800" u="sng" dirty="0">
                <a:highlight>
                  <a:srgbClr val="FFFF00"/>
                </a:highlight>
              </a:rPr>
              <a:t>name</a:t>
            </a:r>
            <a:r>
              <a:rPr lang="en-US" sz="2800" dirty="0">
                <a:highlight>
                  <a:srgbClr val="FFFF00"/>
                </a:highlight>
              </a:rPr>
              <a:t> </a:t>
            </a:r>
            <a:r>
              <a:rPr lang="en-US" sz="2800" dirty="0"/>
              <a:t>of the function</a:t>
            </a:r>
          </a:p>
          <a:p>
            <a:pPr lvl="1"/>
            <a:r>
              <a:rPr lang="en-US" sz="2800" dirty="0">
                <a:highlight>
                  <a:srgbClr val="00FF00"/>
                </a:highlight>
              </a:rPr>
              <a:t>What </a:t>
            </a:r>
            <a:r>
              <a:rPr lang="en-US" sz="2800" u="sng" dirty="0">
                <a:highlight>
                  <a:srgbClr val="00FF00"/>
                </a:highlight>
              </a:rPr>
              <a:t>parameters</a:t>
            </a:r>
            <a:r>
              <a:rPr lang="en-US" sz="2800" dirty="0">
                <a:highlight>
                  <a:srgbClr val="00FF00"/>
                </a:highlight>
              </a:rPr>
              <a:t> </a:t>
            </a:r>
            <a:r>
              <a:rPr lang="en-US" sz="2800" dirty="0"/>
              <a:t>the function takes</a:t>
            </a:r>
            <a:endParaRPr lang="en-US" dirty="0"/>
          </a:p>
          <a:p>
            <a:pPr lvl="2"/>
            <a:r>
              <a:rPr lang="en-US" sz="2400" dirty="0"/>
              <a:t>With a name for each parameter</a:t>
            </a:r>
          </a:p>
          <a:p>
            <a:pPr lvl="1"/>
            <a:r>
              <a:rPr lang="en-US" sz="2800" dirty="0"/>
              <a:t>What the function </a:t>
            </a:r>
            <a:r>
              <a:rPr lang="en-US" sz="2800" u="sng" dirty="0">
                <a:solidFill>
                  <a:srgbClr val="FF0000"/>
                </a:solidFill>
              </a:rPr>
              <a:t>does</a:t>
            </a:r>
            <a:r>
              <a:rPr lang="en-US" sz="2800" dirty="0"/>
              <a:t> when called</a:t>
            </a:r>
          </a:p>
          <a:p>
            <a:pPr lvl="2"/>
            <a:r>
              <a:rPr lang="en-US" sz="2400" dirty="0">
                <a:highlight>
                  <a:srgbClr val="FFFF00"/>
                </a:highlight>
              </a:rPr>
              <a:t>The code or </a:t>
            </a:r>
            <a:r>
              <a:rPr lang="en-US" sz="2400" u="sng" dirty="0">
                <a:highlight>
                  <a:srgbClr val="FFFF00"/>
                </a:highlight>
              </a:rPr>
              <a:t>body of the function</a:t>
            </a:r>
          </a:p>
          <a:p>
            <a:pPr lvl="2"/>
            <a:r>
              <a:rPr lang="en-US" sz="2400" dirty="0">
                <a:highlight>
                  <a:srgbClr val="FFFF00"/>
                </a:highlight>
              </a:rPr>
              <a:t>As usual, an </a:t>
            </a:r>
            <a:r>
              <a:rPr lang="en-US" sz="2400" u="sng" dirty="0">
                <a:highlight>
                  <a:srgbClr val="FFFF00"/>
                </a:highlight>
              </a:rPr>
              <a:t>indented block</a:t>
            </a:r>
            <a:endParaRPr lang="en-US" u="sn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57486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 name (</a:t>
            </a: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parameters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body</a:t>
            </a:r>
          </a:p>
          <a:p>
            <a:r>
              <a:rPr lang="en-US" dirty="0"/>
              <a:t>Defines a function called “name”</a:t>
            </a:r>
          </a:p>
          <a:p>
            <a:r>
              <a:rPr lang="en-US" dirty="0"/>
              <a:t>Goes at the </a:t>
            </a:r>
            <a:r>
              <a:rPr lang="en-US" b="1" dirty="0"/>
              <a:t>top level </a:t>
            </a:r>
            <a:r>
              <a:rPr lang="en-US" dirty="0"/>
              <a:t>of the file</a:t>
            </a:r>
          </a:p>
          <a:p>
            <a:pPr lvl="1"/>
            <a:r>
              <a:rPr lang="en-US" sz="2800" dirty="0"/>
              <a:t>Un-indented (at left margin)</a:t>
            </a:r>
          </a:p>
          <a:p>
            <a:pPr lvl="1"/>
            <a:r>
              <a:rPr lang="en-US" sz="2800" dirty="0">
                <a:highlight>
                  <a:srgbClr val="00FFFF"/>
                </a:highlight>
              </a:rPr>
              <a:t>Not inside </a:t>
            </a:r>
            <a:r>
              <a:rPr lang="en-US" sz="2800" dirty="0">
                <a:highlight>
                  <a:srgbClr val="00FFFF"/>
                </a:highlight>
                <a:latin typeface="Consolas" panose="020B0609020204030204" pitchFamily="49" charset="0"/>
              </a:rPr>
              <a:t>main</a:t>
            </a:r>
            <a:r>
              <a:rPr lang="en-US" sz="2800" dirty="0">
                <a:highlight>
                  <a:srgbClr val="00FFFF"/>
                </a:highlight>
              </a:rPr>
              <a:t> or other functions!</a:t>
            </a:r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Parameters </a:t>
            </a:r>
            <a:r>
              <a:rPr lang="en-US" dirty="0">
                <a:highlight>
                  <a:srgbClr val="FFFF00"/>
                </a:highlight>
              </a:rPr>
              <a:t>are a comma-separated </a:t>
            </a:r>
            <a:r>
              <a:rPr lang="en-US" dirty="0"/>
              <a:t>list of identifiers</a:t>
            </a:r>
          </a:p>
          <a:p>
            <a:pPr lvl="1"/>
            <a:r>
              <a:rPr lang="en-US" b="1" dirty="0"/>
              <a:t>The function </a:t>
            </a:r>
            <a:r>
              <a:rPr lang="en-US" b="1" dirty="0">
                <a:highlight>
                  <a:srgbClr val="FFFF00"/>
                </a:highlight>
              </a:rPr>
              <a:t>receives one argument </a:t>
            </a:r>
            <a:r>
              <a:rPr lang="en-US" b="1" dirty="0"/>
              <a:t>for each parameter it has</a:t>
            </a:r>
          </a:p>
        </p:txBody>
      </p:sp>
    </p:spTree>
    <p:extLst>
      <p:ext uri="{BB962C8B-B14F-4D97-AF65-F5344CB8AC3E}">
        <p14:creationId xmlns:p14="http://schemas.microsoft.com/office/powerpoint/2010/main" val="1650640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Python sees the definition, it does NOT run the body!</a:t>
            </a:r>
          </a:p>
          <a:p>
            <a:pPr lvl="1"/>
            <a:r>
              <a:rPr lang="en-US" sz="2800" dirty="0"/>
              <a:t>Instead it remembers it and remembers its name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body runs when you call the function</a:t>
            </a:r>
          </a:p>
          <a:p>
            <a:pPr lvl="1"/>
            <a:r>
              <a:rPr lang="en-US" sz="2800" dirty="0"/>
              <a:t>If you don’t call a function, it will not run!</a:t>
            </a:r>
          </a:p>
          <a:p>
            <a:pPr lvl="2"/>
            <a:r>
              <a:rPr lang="en-US" sz="2400" dirty="0"/>
              <a:t>It does NOT run just because it is defined in the file</a:t>
            </a:r>
          </a:p>
          <a:p>
            <a:pPr lvl="2"/>
            <a:r>
              <a:rPr lang="en-US" sz="2400" dirty="0"/>
              <a:t>Something to check for when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3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603" y="955367"/>
            <a:ext cx="11609182" cy="2468876"/>
            <a:chOff x="361603" y="939952"/>
            <a:chExt cx="11609182" cy="2468876"/>
          </a:xfrm>
        </p:grpSpPr>
        <p:sp>
          <p:nvSpPr>
            <p:cNvPr id="4" name="Rectangle 3"/>
            <p:cNvSpPr/>
            <p:nvPr/>
          </p:nvSpPr>
          <p:spPr>
            <a:xfrm>
              <a:off x="361603" y="939952"/>
              <a:ext cx="1140552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Add elements</a:t>
              </a:r>
              <a:r>
                <a:rPr lang="en-US" sz="2800" dirty="0"/>
                <a:t>: The </a:t>
              </a:r>
              <a:r>
                <a:rPr lang="en-US" sz="2800" dirty="0">
                  <a:solidFill>
                    <a:srgbClr val="FF0000"/>
                  </a:solidFill>
                </a:rPr>
                <a:t>append</a:t>
              </a:r>
              <a:r>
                <a:rPr lang="en-US" sz="2800" dirty="0"/>
                <a:t> method adds a </a:t>
              </a:r>
              <a:r>
                <a:rPr lang="en-US" sz="2800" dirty="0">
                  <a:solidFill>
                    <a:srgbClr val="FF0000"/>
                  </a:solidFill>
                </a:rPr>
                <a:t>new element </a:t>
              </a:r>
              <a:r>
                <a:rPr lang="en-US" sz="2800" dirty="0">
                  <a:highlight>
                    <a:srgbClr val="FFFF00"/>
                  </a:highlight>
                </a:rPr>
                <a:t>to the end of a list</a:t>
              </a:r>
            </a:p>
            <a:p>
              <a:r>
                <a:rPr lang="en-US" sz="2800" dirty="0">
                  <a:highlight>
                    <a:srgbClr val="00FFFF"/>
                  </a:highlight>
                </a:rPr>
                <a:t>Append</a:t>
              </a:r>
              <a:r>
                <a:rPr lang="en-US" sz="2800" dirty="0">
                  <a:highlight>
                    <a:srgbClr val="FFFF00"/>
                  </a:highlight>
                </a:rPr>
                <a:t>= to add one values one element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01320" y="1894059"/>
              <a:ext cx="7040880" cy="1072404"/>
              <a:chOff x="365760" y="1523298"/>
              <a:chExt cx="7040880" cy="107240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b="70712"/>
              <a:stretch/>
            </p:blipFill>
            <p:spPr>
              <a:xfrm>
                <a:off x="365760" y="1523298"/>
                <a:ext cx="7040880" cy="1072404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36880" y="1827762"/>
                <a:ext cx="6969760" cy="7112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621837" y="1709394"/>
              <a:ext cx="4348948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The append method: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Mutates the 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Increases the </a:t>
              </a:r>
              <a:r>
                <a:rPr lang="en-US" dirty="0">
                  <a:highlight>
                    <a:srgbClr val="FFFF00"/>
                  </a:highlight>
                </a:rPr>
                <a:t>length by 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highlight>
                    <a:srgbClr val="00FF00"/>
                  </a:highlight>
                </a:rPr>
                <a:t>Does NOT return a value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6879" y="3039496"/>
              <a:ext cx="4623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gives [100, 25, 87, ‘three’, 49, 74, ‘a’, 19, 300]</a:t>
              </a: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72440" y="365126"/>
            <a:ext cx="10881360" cy="687820"/>
          </a:xfrm>
        </p:spPr>
        <p:txBody>
          <a:bodyPr/>
          <a:lstStyle/>
          <a:p>
            <a:r>
              <a:rPr lang="en-US" dirty="0"/>
              <a:t>Adding new things to a list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472440" y="3660247"/>
            <a:ext cx="11405524" cy="21956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</a:rPr>
              <a:t>Extending</a:t>
            </a:r>
            <a:r>
              <a:rPr lang="en-US" b="1" dirty="0">
                <a:highlight>
                  <a:srgbClr val="FFFF00"/>
                </a:highlight>
              </a:rPr>
              <a:t> a list</a:t>
            </a:r>
            <a:r>
              <a:rPr lang="en-US" b="1" dirty="0">
                <a:highlight>
                  <a:srgbClr val="00FFFF"/>
                </a:highlight>
              </a:rPr>
              <a:t>( for whole list)</a:t>
            </a:r>
          </a:p>
          <a:p>
            <a:r>
              <a:rPr lang="en-US" dirty="0">
                <a:highlight>
                  <a:srgbClr val="00FF00"/>
                </a:highlight>
              </a:rPr>
              <a:t>To add a whole list to the end</a:t>
            </a:r>
            <a:r>
              <a:rPr lang="en-US" dirty="0"/>
              <a:t>, use the extend method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scores = [80, 70, 60]</a:t>
            </a: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scores.extend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([55, 88, 79])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# gives [80, 70, 60, 55, 88, 79 ]</a:t>
            </a:r>
          </a:p>
          <a:p>
            <a:pPr lvl="1"/>
            <a:r>
              <a:rPr lang="en-US" dirty="0"/>
              <a:t>This increases the length by 3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Returns nothing!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8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16" y="812467"/>
            <a:ext cx="6312164" cy="2945676"/>
          </a:xfrm>
          <a:prstGeom prst="rect">
            <a:avLst/>
          </a:prstGeom>
          <a:ln>
            <a:solidFill>
              <a:srgbClr val="95999A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06" y="1695826"/>
            <a:ext cx="5557065" cy="48941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Function  definitions can </a:t>
            </a:r>
            <a:r>
              <a:rPr lang="en-US" sz="2400" u="sng" dirty="0"/>
              <a:t>contain</a:t>
            </a:r>
            <a:r>
              <a:rPr lang="en-US" sz="2400" dirty="0"/>
              <a:t> any control structure you like.</a:t>
            </a:r>
          </a:p>
          <a:p>
            <a:r>
              <a:rPr lang="en-US" sz="2400" dirty="0"/>
              <a:t>Ex: when square is called, the 3 is copied into the parameter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/>
              <a:t>, </a:t>
            </a:r>
            <a:r>
              <a:rPr lang="en-US" sz="2400" b="1" dirty="0">
                <a:cs typeface="Courier New" panose="02070309020205020404" pitchFamily="49" charset="0"/>
              </a:rPr>
              <a:t>before</a:t>
            </a:r>
            <a:r>
              <a:rPr lang="en-US" sz="2400" dirty="0">
                <a:cs typeface="Courier New" panose="02070309020205020404" pitchFamily="49" charset="0"/>
              </a:rPr>
              <a:t> executing the body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What about with out returning 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satamtment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 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Remember the Terminology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dirty="0">
                <a:solidFill>
                  <a:srgbClr val="FF0000"/>
                </a:solidFill>
              </a:rPr>
              <a:t>is the parameter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3 is the argument (the value we give the parameter this time)</a:t>
            </a:r>
          </a:p>
          <a:p>
            <a:r>
              <a:rPr lang="en-US" sz="2400" dirty="0"/>
              <a:t>A function </a:t>
            </a:r>
            <a:r>
              <a:rPr lang="en-US" sz="2400" dirty="0">
                <a:highlight>
                  <a:srgbClr val="FFFF00"/>
                </a:highlight>
              </a:rPr>
              <a:t>sends a value (or values) back to the caller by </a:t>
            </a:r>
            <a:r>
              <a:rPr lang="en-US" sz="2400" b="1" dirty="0">
                <a:highlight>
                  <a:srgbClr val="FFFF00"/>
                </a:highlight>
              </a:rPr>
              <a:t>returning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  <a:r>
              <a:rPr lang="en-US" sz="2400" dirty="0"/>
              <a:t>it (or them)</a:t>
            </a:r>
          </a:p>
          <a:p>
            <a:endParaRPr lang="en-US" dirty="0"/>
          </a:p>
          <a:p>
            <a:endParaRPr lang="en-US" dirty="0"/>
          </a:p>
          <a:p>
            <a:pPr marL="401638" indent="-296863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401638" algn="l"/>
                <a:tab pos="517525" algn="l"/>
                <a:tab pos="974725" algn="l"/>
                <a:tab pos="1431925" algn="l"/>
                <a:tab pos="1889125" algn="l"/>
                <a:tab pos="2346325" algn="l"/>
                <a:tab pos="2803525" algn="l"/>
                <a:tab pos="3260725" algn="l"/>
                <a:tab pos="3717925" algn="l"/>
                <a:tab pos="4175125" algn="l"/>
                <a:tab pos="4632325" algn="l"/>
                <a:tab pos="5089525" algn="l"/>
                <a:tab pos="5546725" algn="l"/>
                <a:tab pos="6003925" algn="l"/>
                <a:tab pos="6461125" algn="l"/>
                <a:tab pos="6918325" algn="l"/>
                <a:tab pos="7375525" algn="l"/>
                <a:tab pos="7832725" algn="l"/>
                <a:tab pos="8289925" algn="l"/>
                <a:tab pos="8747125" algn="l"/>
                <a:tab pos="9204325" algn="l"/>
              </a:tabLst>
            </a:pPr>
            <a:endParaRPr lang="en-GB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8055796" y="4144860"/>
            <a:ext cx="411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Now when you call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square(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it prints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en-US" dirty="0"/>
              <a:t> of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10113388" y="3100552"/>
            <a:ext cx="417977" cy="104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169572" y="5176485"/>
            <a:ext cx="58227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000" dirty="0"/>
              <a:t>Body of the function should be indented consistently  (4 spaces is typical in Python; </a:t>
            </a:r>
          </a:p>
          <a:p>
            <a:r>
              <a:rPr lang="en-GB" altLang="en-US" sz="2000" dirty="0">
                <a:solidFill>
                  <a:srgbClr val="FF0000"/>
                </a:solidFill>
                <a:highlight>
                  <a:srgbClr val="00FFFF"/>
                </a:highlight>
              </a:rPr>
              <a:t>Beware of tabs -- AVOID THEM</a:t>
            </a:r>
            <a:r>
              <a:rPr lang="en-GB" altLang="en-US" sz="2000" dirty="0">
                <a:highlight>
                  <a:srgbClr val="00FFFF"/>
                </a:highlight>
              </a:rPr>
              <a:t>)</a:t>
            </a:r>
            <a:r>
              <a:rPr lang="ar-SA" altLang="en-US" sz="2000" dirty="0">
                <a:highlight>
                  <a:srgbClr val="00FFFF"/>
                </a:highlight>
              </a:rPr>
              <a:t>‏</a:t>
            </a:r>
            <a:endParaRPr lang="en-US" sz="2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2061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Docstring: </a:t>
            </a:r>
            <a:r>
              <a:rPr 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Shift + Tab( information about the function)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48"/>
          <a:stretch/>
        </p:blipFill>
        <p:spPr>
          <a:xfrm>
            <a:off x="520213" y="1860330"/>
            <a:ext cx="10619832" cy="23122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04" y="4172606"/>
            <a:ext cx="6833219" cy="263459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05012" y="862612"/>
            <a:ext cx="452433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Place your cursor inside function name and press  “</a:t>
            </a:r>
            <a:r>
              <a:rPr lang="en-US" dirty="0" err="1"/>
              <a:t>Shift+Tab</a:t>
            </a:r>
            <a:r>
              <a:rPr lang="en-US" dirty="0"/>
              <a:t>”</a:t>
            </a:r>
          </a:p>
        </p:txBody>
      </p:sp>
      <p:cxnSp>
        <p:nvCxnSpPr>
          <p:cNvPr id="10" name="Straight Arrow Connector 9"/>
          <p:cNvCxnSpPr>
            <a:cxnSpLocks/>
            <a:stCxn id="8" idx="1"/>
          </p:cNvCxnSpPr>
          <p:nvPr/>
        </p:nvCxnSpPr>
        <p:spPr>
          <a:xfrm flipH="1">
            <a:off x="838200" y="1284797"/>
            <a:ext cx="4766812" cy="84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45606" y="4599987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Alternatively</a:t>
            </a:r>
            <a:r>
              <a:rPr lang="en-US" dirty="0">
                <a:highlight>
                  <a:srgbClr val="00FF00"/>
                </a:highlight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733627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896779"/>
            <a:ext cx="11021405" cy="718661"/>
          </a:xfrm>
        </p:spPr>
        <p:txBody>
          <a:bodyPr>
            <a:normAutofit/>
          </a:bodyPr>
          <a:lstStyle/>
          <a:p>
            <a:r>
              <a:rPr lang="en-GB" altLang="en-US" sz="3600" b="1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GB" altLang="en-US" sz="36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variables are local</a:t>
            </a:r>
            <a:endParaRPr lang="en-US" sz="3600" b="1" dirty="0"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83" y="1625283"/>
            <a:ext cx="10515600" cy="526569"/>
          </a:xfrm>
        </p:spPr>
        <p:txBody>
          <a:bodyPr>
            <a:normAutofit fontScale="85000" lnSpcReduction="10000"/>
          </a:bodyPr>
          <a:lstStyle/>
          <a:p>
            <a:pPr marL="401638" indent="-296863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401638" algn="l"/>
                <a:tab pos="517525" algn="l"/>
                <a:tab pos="974725" algn="l"/>
                <a:tab pos="1431925" algn="l"/>
                <a:tab pos="1889125" algn="l"/>
                <a:tab pos="2346325" algn="l"/>
                <a:tab pos="2803525" algn="l"/>
                <a:tab pos="3260725" algn="l"/>
                <a:tab pos="3717925" algn="l"/>
                <a:tab pos="4175125" algn="l"/>
                <a:tab pos="4632325" algn="l"/>
                <a:tab pos="5089525" algn="l"/>
                <a:tab pos="5546725" algn="l"/>
                <a:tab pos="6003925" algn="l"/>
                <a:tab pos="6461125" algn="l"/>
                <a:tab pos="6918325" algn="l"/>
                <a:tab pos="7375525" algn="l"/>
                <a:tab pos="7832725" algn="l"/>
                <a:tab pos="8289925" algn="l"/>
                <a:tab pos="8747125" algn="l"/>
                <a:tab pos="9204325" algn="l"/>
              </a:tabLst>
            </a:pPr>
            <a:r>
              <a:rPr lang="en-GB" altLang="en-US" sz="3300" dirty="0"/>
              <a:t>Variables declared in a function do not exist outside that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72</a:t>
            </a:fld>
            <a:endParaRPr lang="en-US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44645" y="1996740"/>
            <a:ext cx="8127167" cy="4319210"/>
            <a:chOff x="1290103" y="2161695"/>
            <a:chExt cx="8127167" cy="4319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104" y="2161695"/>
              <a:ext cx="8127166" cy="4319210"/>
            </a:xfrm>
            <a:prstGeom prst="rect">
              <a:avLst/>
            </a:prstGeom>
            <a:ln>
              <a:solidFill>
                <a:srgbClr val="95999A"/>
              </a:solidFill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1290104" y="5623034"/>
              <a:ext cx="2766889" cy="283780"/>
            </a:xfrm>
            <a:prstGeom prst="roundRect">
              <a:avLst/>
            </a:prstGeom>
            <a:noFill/>
            <a:ln w="9525" cap="flat" cmpd="sng" algn="ctr">
              <a:solidFill>
                <a:srgbClr val="95999A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290103" y="6059213"/>
              <a:ext cx="3986090" cy="382861"/>
            </a:xfrm>
            <a:prstGeom prst="roundRect">
              <a:avLst/>
            </a:prstGeom>
            <a:noFill/>
            <a:ln w="9525" cap="flat" cmpd="sng" algn="ctr">
              <a:solidFill>
                <a:srgbClr val="95999A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8355721" y="2161695"/>
            <a:ext cx="37578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/>
              <a:t>They are </a:t>
            </a:r>
            <a:r>
              <a:rPr lang="en-GB" altLang="en-US" b="1" dirty="0"/>
              <a:t>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dirty="0"/>
              <a:t> are local variables in </a:t>
            </a:r>
            <a:r>
              <a:rPr lang="en-US" dirty="0">
                <a:latin typeface="Consolas" panose="020B0609020204030204" pitchFamily="49" charset="0"/>
              </a:rPr>
              <a:t>square</a:t>
            </a:r>
            <a:r>
              <a:rPr lang="en-US" dirty="0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The locals only exist while the function is running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Lifetime</a:t>
            </a:r>
            <a:r>
              <a:rPr lang="en-US" dirty="0"/>
              <a:t> or </a:t>
            </a:r>
            <a:r>
              <a:rPr lang="en-US" b="1" dirty="0"/>
              <a:t>extent:</a:t>
            </a:r>
            <a:r>
              <a:rPr lang="en-US" dirty="0"/>
              <a:t> the time during which a variable takes up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 is “born” when the function is initialized…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 and “dies” when the function it is in returns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9927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83" y="1694558"/>
            <a:ext cx="11021405" cy="47475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functions cannot see local variables at all!</a:t>
            </a:r>
          </a:p>
          <a:p>
            <a:pPr lvl="1"/>
            <a:r>
              <a:rPr lang="en-US" dirty="0"/>
              <a:t>The scope of the variable is which part of the code can see it</a:t>
            </a:r>
          </a:p>
          <a:p>
            <a:pPr lvl="1"/>
            <a:r>
              <a:rPr lang="en-US" dirty="0"/>
              <a:t>The scope of a local variable is the body of the function it is in, starting from its initialization</a:t>
            </a:r>
          </a:p>
          <a:p>
            <a:r>
              <a:rPr lang="en-US" dirty="0"/>
              <a:t>This means your function cannot refer directly to variables in other functions.</a:t>
            </a:r>
          </a:p>
          <a:p>
            <a:r>
              <a:rPr lang="en-US" dirty="0"/>
              <a:t>If you need access to information from another function</a:t>
            </a:r>
          </a:p>
          <a:p>
            <a:pPr lvl="1"/>
            <a:r>
              <a:rPr lang="en-US" dirty="0"/>
              <a:t>Use a parameter and argument to send information into a function</a:t>
            </a:r>
          </a:p>
          <a:p>
            <a:pPr lvl="1"/>
            <a:r>
              <a:rPr lang="en-US" dirty="0"/>
              <a:t>Use the return value to get information back out</a:t>
            </a:r>
          </a:p>
          <a:p>
            <a:r>
              <a:rPr lang="en-US" dirty="0"/>
              <a:t>A global variable is defined outside any function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Avoid these! </a:t>
            </a:r>
            <a:r>
              <a:rPr lang="en-US" dirty="0">
                <a:highlight>
                  <a:srgbClr val="FFFF00"/>
                </a:highlight>
              </a:rPr>
              <a:t> Very hard to reason about, they can be changed by ANY function at ANY time!</a:t>
            </a:r>
          </a:p>
        </p:txBody>
      </p:sp>
    </p:spTree>
    <p:extLst>
      <p:ext uri="{BB962C8B-B14F-4D97-AF65-F5344CB8AC3E}">
        <p14:creationId xmlns:p14="http://schemas.microsoft.com/office/powerpoint/2010/main" val="1730635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en-US" sz="18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Scope example</a:t>
            </a:r>
            <a:br>
              <a:rPr lang="en-GB" altLang="en-US" sz="18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18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a= global</a:t>
            </a:r>
            <a:br>
              <a:rPr lang="en-GB" altLang="en-US" sz="18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18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c= global try with out return statement in the </a:t>
            </a:r>
            <a:r>
              <a:rPr lang="en-GB" altLang="en-US" sz="18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funcation</a:t>
            </a:r>
            <a:endParaRPr lang="en-US" sz="18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74</a:t>
            </a:fld>
            <a:endParaRPr lang="en-US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331" y="1836647"/>
            <a:ext cx="4291110" cy="46054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52497" y="3016469"/>
            <a:ext cx="861848" cy="220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04897" y="2205841"/>
            <a:ext cx="861848" cy="220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35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</a:t>
            </a:r>
            <a:r>
              <a:rPr lang="en-US" dirty="0">
                <a:highlight>
                  <a:srgbClr val="FFFF00"/>
                </a:highlight>
              </a:rPr>
              <a:t>multiple parameters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4" y="2231505"/>
            <a:ext cx="4337864" cy="2098757"/>
          </a:xfrm>
        </p:spPr>
        <p:txBody>
          <a:bodyPr/>
          <a:lstStyle/>
          <a:p>
            <a:r>
              <a:rPr lang="en-US" sz="2400" dirty="0"/>
              <a:t>When calling the function, you must supply the same number of arguments as parameters</a:t>
            </a:r>
          </a:p>
          <a:p>
            <a:pPr marL="274320" lvl="1" indent="0">
              <a:buNone/>
            </a:pPr>
            <a:endParaRPr lang="en-US" sz="1050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power(5)  #ERROR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power(5,3,4) #ERROR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41" y="2152860"/>
            <a:ext cx="7312422" cy="2763358"/>
          </a:xfrm>
          <a:prstGeom prst="rect">
            <a:avLst/>
          </a:prstGeom>
          <a:ln>
            <a:solidFill>
              <a:srgbClr val="95999A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86382" y="1691195"/>
            <a:ext cx="101921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can have more than one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406" y="5039354"/>
            <a:ext cx="11148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arguments are in wrong </a:t>
            </a:r>
            <a:r>
              <a:rPr lang="en-US" sz="2400" b="1" dirty="0"/>
              <a:t>order</a:t>
            </a:r>
            <a:r>
              <a:rPr lang="en-US" sz="2400" dirty="0"/>
              <a:t>, or if </a:t>
            </a:r>
            <a:r>
              <a:rPr lang="en-US" sz="2400" dirty="0">
                <a:solidFill>
                  <a:srgbClr val="FF0000"/>
                </a:solidFill>
              </a:rPr>
              <a:t>arguments are the wrong </a:t>
            </a:r>
            <a:r>
              <a:rPr lang="en-US" sz="2400" b="1" dirty="0">
                <a:solidFill>
                  <a:srgbClr val="FF0000"/>
                </a:solidFill>
              </a:rPr>
              <a:t>type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/>
              <a:t>the function will eventually give an error</a:t>
            </a:r>
          </a:p>
        </p:txBody>
      </p:sp>
      <p:sp>
        <p:nvSpPr>
          <p:cNvPr id="9" name="Rectangle 8"/>
          <p:cNvSpPr/>
          <p:nvPr/>
        </p:nvSpPr>
        <p:spPr>
          <a:xfrm>
            <a:off x="848724" y="5922978"/>
            <a:ext cx="5112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power(“Hello”, “this”) #ERROR</a:t>
            </a:r>
            <a:endParaRPr lang="en-US" sz="24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41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Functions without return values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GB" altLang="en-US" dirty="0"/>
              <a:t>All functions in Python return something.  </a:t>
            </a:r>
          </a:p>
          <a:p>
            <a:r>
              <a:rPr lang="en-GB" altLang="en-US" dirty="0"/>
              <a:t>If </a:t>
            </a:r>
            <a:r>
              <a:rPr lang="en-GB" altLang="en-US" dirty="0">
                <a:highlight>
                  <a:srgbClr val="FFFF00"/>
                </a:highlight>
              </a:rPr>
              <a:t>a return statement is not given</a:t>
            </a:r>
            <a:r>
              <a:rPr lang="en-GB" altLang="en-US" dirty="0"/>
              <a:t>, </a:t>
            </a:r>
            <a:r>
              <a:rPr lang="en-GB" altLang="en-US" dirty="0">
                <a:highlight>
                  <a:srgbClr val="00FF00"/>
                </a:highlight>
              </a:rPr>
              <a:t>Python returns </a:t>
            </a:r>
            <a:r>
              <a:rPr lang="en-GB" altLang="en-US" b="1" dirty="0">
                <a:solidFill>
                  <a:srgbClr val="FF0000"/>
                </a:solidFill>
                <a:highlight>
                  <a:srgbClr val="00FF00"/>
                </a:highlight>
              </a:rPr>
              <a:t>None</a:t>
            </a:r>
          </a:p>
          <a:p>
            <a:r>
              <a:rPr lang="en-GB" altLang="en-US" dirty="0"/>
              <a:t>For example, the list append function changes the list but does not return a value</a:t>
            </a:r>
            <a:r>
              <a:rPr lang="en-GB" altLang="en-US" dirty="0">
                <a:highlight>
                  <a:srgbClr val="FFFF00"/>
                </a:highlight>
              </a:rPr>
              <a:t>: </a:t>
            </a:r>
            <a:r>
              <a:rPr lang="en-GB" altLang="en-US" dirty="0" err="1">
                <a:highlight>
                  <a:srgbClr val="FFFF00"/>
                </a:highlight>
              </a:rPr>
              <a:t>funcation</a:t>
            </a:r>
            <a:r>
              <a:rPr lang="en-GB" altLang="en-US" dirty="0">
                <a:highlight>
                  <a:srgbClr val="FFFF00"/>
                </a:highlight>
              </a:rPr>
              <a:t>, sort , </a:t>
            </a:r>
            <a:r>
              <a:rPr lang="en-GB" altLang="en-US" dirty="0" err="1">
                <a:highlight>
                  <a:srgbClr val="FFFF00"/>
                </a:highlight>
              </a:rPr>
              <a:t>reverse,doesnot</a:t>
            </a:r>
            <a:r>
              <a:rPr lang="en-GB" altLang="en-US" dirty="0">
                <a:highlight>
                  <a:srgbClr val="FFFF00"/>
                </a:highlight>
              </a:rPr>
              <a:t> have return</a:t>
            </a:r>
          </a:p>
          <a:p>
            <a:endParaRPr lang="en-GB" altLang="en-US" dirty="0">
              <a:highlight>
                <a:srgbClr val="FFFF00"/>
              </a:highlight>
            </a:endParaRPr>
          </a:p>
          <a:p>
            <a:br>
              <a:rPr lang="en-GB" altLang="en-US" dirty="0"/>
            </a:br>
            <a:endParaRPr lang="en-GB" altLang="en-US" dirty="0"/>
          </a:p>
          <a:p>
            <a:endParaRPr lang="en-GB" altLang="en-US" dirty="0">
              <a:solidFill>
                <a:srgbClr val="0033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9368" y="4036508"/>
            <a:ext cx="26350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rgbClr val="0033CC"/>
                </a:solidFill>
              </a:rPr>
              <a:t>a = [0, 1, 2]</a:t>
            </a:r>
            <a:br>
              <a:rPr lang="en-GB" altLang="en-US" sz="2400" dirty="0">
                <a:solidFill>
                  <a:srgbClr val="0033CC"/>
                </a:solidFill>
              </a:rPr>
            </a:br>
            <a:r>
              <a:rPr lang="en-GB" altLang="en-US" sz="2400" dirty="0">
                <a:solidFill>
                  <a:srgbClr val="0033CC"/>
                </a:solidFill>
              </a:rPr>
              <a:t>b = </a:t>
            </a:r>
            <a:r>
              <a:rPr lang="en-GB" altLang="en-US" sz="2400" dirty="0" err="1">
                <a:solidFill>
                  <a:srgbClr val="0033CC"/>
                </a:solidFill>
              </a:rPr>
              <a:t>a.append</a:t>
            </a:r>
            <a:r>
              <a:rPr lang="en-GB" altLang="en-US" sz="2400" dirty="0">
                <a:solidFill>
                  <a:srgbClr val="0033CC"/>
                </a:solidFill>
              </a:rPr>
              <a:t>(3)</a:t>
            </a:r>
            <a:br>
              <a:rPr lang="en-GB" altLang="en-US" sz="2400" dirty="0">
                <a:solidFill>
                  <a:srgbClr val="0033CC"/>
                </a:solidFill>
              </a:rPr>
            </a:br>
            <a:r>
              <a:rPr lang="en-GB" altLang="en-US" sz="2400" dirty="0">
                <a:solidFill>
                  <a:srgbClr val="0033CC"/>
                </a:solidFill>
              </a:rPr>
              <a:t>print (b)</a:t>
            </a:r>
            <a:br>
              <a:rPr lang="en-GB" altLang="en-US" sz="2400" dirty="0">
                <a:solidFill>
                  <a:srgbClr val="0033CC"/>
                </a:solidFill>
              </a:rPr>
            </a:br>
            <a:endParaRPr lang="en-GB" altLang="en-US" sz="2400" dirty="0">
              <a:solidFill>
                <a:srgbClr val="0033CC"/>
              </a:solidFill>
            </a:endParaRPr>
          </a:p>
          <a:p>
            <a:r>
              <a:rPr lang="en-US" sz="2400" b="1" u="sng" dirty="0"/>
              <a:t>Output 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None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06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Parameters/return values vs. 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parameters</a:t>
            </a:r>
            <a:r>
              <a:rPr lang="en-US" dirty="0"/>
              <a:t> take “input” from the statement that calls the function</a:t>
            </a:r>
          </a:p>
          <a:p>
            <a:r>
              <a:rPr lang="en-US" u="sng" dirty="0"/>
              <a:t>return</a:t>
            </a:r>
            <a:r>
              <a:rPr lang="en-US" dirty="0"/>
              <a:t> value send “output” to the statement that called the function</a:t>
            </a:r>
          </a:p>
          <a:p>
            <a:r>
              <a:rPr lang="en-US" u="sng" dirty="0">
                <a:highlight>
                  <a:srgbClr val="FFFF00"/>
                </a:highlight>
              </a:rPr>
              <a:t>input()</a:t>
            </a:r>
            <a:r>
              <a:rPr lang="en-US" dirty="0">
                <a:highlight>
                  <a:srgbClr val="FFFF00"/>
                </a:highlight>
              </a:rPr>
              <a:t> takes </a:t>
            </a:r>
            <a:r>
              <a:rPr lang="en-US" dirty="0"/>
              <a:t>input from the </a:t>
            </a:r>
            <a:r>
              <a:rPr lang="en-US" dirty="0">
                <a:highlight>
                  <a:srgbClr val="00FF00"/>
                </a:highlight>
              </a:rPr>
              <a:t>keyboard (the user)</a:t>
            </a:r>
          </a:p>
          <a:p>
            <a:r>
              <a:rPr lang="en-US" u="sng" dirty="0">
                <a:highlight>
                  <a:srgbClr val="00FF00"/>
                </a:highlight>
              </a:rPr>
              <a:t>print()</a:t>
            </a:r>
            <a:r>
              <a:rPr lang="en-US" dirty="0">
                <a:highlight>
                  <a:srgbClr val="00FF00"/>
                </a:highlight>
              </a:rPr>
              <a:t> sends </a:t>
            </a:r>
            <a:r>
              <a:rPr lang="en-US" dirty="0"/>
              <a:t>output to the screen (the user)</a:t>
            </a:r>
          </a:p>
          <a:p>
            <a:r>
              <a:rPr lang="en-US" dirty="0">
                <a:solidFill>
                  <a:srgbClr val="FF0000"/>
                </a:solidFill>
              </a:rPr>
              <a:t>Good functions </a:t>
            </a:r>
            <a:r>
              <a:rPr lang="en-US" dirty="0"/>
              <a:t>usually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use parameters </a:t>
            </a:r>
            <a:r>
              <a:rPr lang="en-US" dirty="0">
                <a:highlight>
                  <a:srgbClr val="FFFF00"/>
                </a:highlight>
              </a:rPr>
              <a:t>and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return a value</a:t>
            </a:r>
            <a:r>
              <a:rPr lang="en-US" dirty="0">
                <a:highlight>
                  <a:srgbClr val="FFFF00"/>
                </a:highlight>
              </a:rPr>
              <a:t>, </a:t>
            </a:r>
          </a:p>
          <a:p>
            <a:pPr lvl="1"/>
            <a:r>
              <a:rPr lang="en-US" dirty="0"/>
              <a:t>Good functions do not usually use </a:t>
            </a:r>
            <a:r>
              <a:rPr lang="en-US" dirty="0">
                <a:highlight>
                  <a:srgbClr val="00FF00"/>
                </a:highlight>
              </a:rPr>
              <a:t>input and print</a:t>
            </a:r>
          </a:p>
          <a:p>
            <a:pPr lvl="1"/>
            <a:r>
              <a:rPr lang="en-US" dirty="0"/>
              <a:t>Then you can use them not only with user input…</a:t>
            </a:r>
          </a:p>
          <a:p>
            <a:pPr lvl="1"/>
            <a:r>
              <a:rPr lang="en-US" dirty="0"/>
              <a:t>… but also with graphical programs, files, computed data…</a:t>
            </a:r>
          </a:p>
          <a:p>
            <a:r>
              <a:rPr lang="en-US" b="1" i="1" dirty="0"/>
              <a:t>When should a function use input or print?</a:t>
            </a:r>
          </a:p>
          <a:p>
            <a:pPr lvl="1"/>
            <a:r>
              <a:rPr lang="en-US" dirty="0"/>
              <a:t>When the function’s sole purpose is to interact with the user</a:t>
            </a:r>
          </a:p>
        </p:txBody>
      </p:sp>
    </p:spTree>
    <p:extLst>
      <p:ext uri="{BB962C8B-B14F-4D97-AF65-F5344CB8AC3E}">
        <p14:creationId xmlns:p14="http://schemas.microsoft.com/office/powerpoint/2010/main" val="250277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48220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Fundamentals of File Handling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252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I/O in Python: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provides basic functions and methods necessary to manipulate files by default using a </a:t>
            </a:r>
            <a:r>
              <a:rPr lang="en-US" b="1" dirty="0"/>
              <a:t>file</a:t>
            </a:r>
            <a:r>
              <a:rPr lang="en-US" dirty="0"/>
              <a:t> object.</a:t>
            </a:r>
          </a:p>
          <a:p>
            <a:r>
              <a:rPr lang="en-US" dirty="0"/>
              <a:t>The </a:t>
            </a:r>
            <a:r>
              <a:rPr lang="en-US" i="1" dirty="0"/>
              <a:t>open</a:t>
            </a:r>
            <a:r>
              <a:rPr lang="en-US" dirty="0"/>
              <a:t> Function: Before you can read or write a file, you have to open it using Python's built-in </a:t>
            </a:r>
            <a:r>
              <a:rPr lang="en-US" i="1" dirty="0"/>
              <a:t>open()</a:t>
            </a:r>
            <a:r>
              <a:rPr lang="en-US" dirty="0"/>
              <a:t> function. </a:t>
            </a:r>
          </a:p>
          <a:p>
            <a:pPr lvl="1"/>
            <a:r>
              <a:rPr lang="en-US" dirty="0"/>
              <a:t>This function creates a </a:t>
            </a:r>
            <a:r>
              <a:rPr lang="en-US" b="1" dirty="0"/>
              <a:t>file</a:t>
            </a:r>
            <a:r>
              <a:rPr lang="en-US" dirty="0"/>
              <a:t> object, which would be utilized to call other support methods associated with it.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&gt;&gt;&gt;</a:t>
            </a:r>
            <a:r>
              <a:rPr lang="en-US" sz="2000" dirty="0" err="1">
                <a:latin typeface="Consolas" panose="020B0609020204030204" pitchFamily="49" charset="0"/>
              </a:rPr>
              <a:t>file_object</a:t>
            </a:r>
            <a:r>
              <a:rPr lang="en-US" sz="2000" dirty="0">
                <a:latin typeface="Consolas" panose="020B0609020204030204" pitchFamily="49" charset="0"/>
              </a:rPr>
              <a:t> = open(</a:t>
            </a:r>
            <a:r>
              <a:rPr lang="en-US" sz="2000" dirty="0" err="1">
                <a:latin typeface="Consolas" panose="020B0609020204030204" pitchFamily="49" charset="0"/>
              </a:rPr>
              <a:t>file_name</a:t>
            </a:r>
            <a:r>
              <a:rPr lang="en-US" sz="2000" dirty="0">
                <a:latin typeface="Consolas" panose="020B0609020204030204" pitchFamily="49" charset="0"/>
              </a:rPr>
              <a:t> [, </a:t>
            </a:r>
            <a:r>
              <a:rPr lang="en-US" sz="2000" dirty="0" err="1">
                <a:latin typeface="Consolas" panose="020B0609020204030204" pitchFamily="49" charset="0"/>
              </a:rPr>
              <a:t>access_mode</a:t>
            </a:r>
            <a:r>
              <a:rPr lang="en-US" sz="2000" dirty="0">
                <a:latin typeface="Consolas" panose="020B0609020204030204" pitchFamily="49" charset="0"/>
              </a:rPr>
              <a:t>][, buffering])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029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65760" y="314036"/>
            <a:ext cx="11512204" cy="5862927"/>
          </a:xfrm>
        </p:spPr>
        <p:txBody>
          <a:bodyPr/>
          <a:lstStyle/>
          <a:p>
            <a:r>
              <a:rPr lang="en-US" dirty="0"/>
              <a:t>What if you used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append</a:t>
            </a:r>
            <a:r>
              <a:rPr lang="en-US" dirty="0"/>
              <a:t> instead of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dirty="0"/>
              <a:t>? (from previous slide)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sc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= [80, 70, 60]</a:t>
            </a: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sc.append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([55, 88, 79])</a:t>
            </a:r>
          </a:p>
          <a:p>
            <a:pPr lvl="1"/>
            <a:r>
              <a:rPr lang="en-US" dirty="0"/>
              <a:t>Would give [ 80, 70, 60, [55, 88, 79] ]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Adds the list as a single element</a:t>
            </a:r>
          </a:p>
          <a:p>
            <a:r>
              <a:rPr lang="en-US" dirty="0">
                <a:highlight>
                  <a:srgbClr val="FFFF00"/>
                </a:highlight>
              </a:rPr>
              <a:t>The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insert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method adds a new element at a </a:t>
            </a:r>
            <a:r>
              <a:rPr lang="en-US" b="1" dirty="0">
                <a:highlight>
                  <a:srgbClr val="FFFF00"/>
                </a:highlight>
              </a:rPr>
              <a:t>given location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sc.insert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(2, “Rana”) </a:t>
            </a:r>
          </a:p>
          <a:p>
            <a:pPr lvl="1"/>
            <a:r>
              <a:rPr lang="en-US" dirty="0"/>
              <a:t>The new element will be at position 2 (that is, two elements to the left of it)</a:t>
            </a:r>
          </a:p>
          <a:p>
            <a:pPr lvl="1"/>
            <a:r>
              <a:rPr lang="en-US" dirty="0"/>
              <a:t>The other elements move to the right to make room, so no data is lost</a:t>
            </a:r>
          </a:p>
          <a:p>
            <a:pPr lvl="1"/>
            <a:r>
              <a:rPr lang="en-US" dirty="0"/>
              <a:t>[ 80, 70, “Rana”, 60, [55, 88, 79]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4994" y="4544968"/>
            <a:ext cx="11773736" cy="2176507"/>
            <a:chOff x="293113" y="4007935"/>
            <a:chExt cx="11773736" cy="2176507"/>
          </a:xfrm>
        </p:grpSpPr>
        <p:sp>
          <p:nvSpPr>
            <p:cNvPr id="6" name="Rectangle 5"/>
            <p:cNvSpPr/>
            <p:nvPr/>
          </p:nvSpPr>
          <p:spPr>
            <a:xfrm>
              <a:off x="293113" y="4007935"/>
              <a:ext cx="44321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highlight>
                    <a:srgbClr val="00FFFF"/>
                  </a:highlight>
                </a:rPr>
                <a:t>Remove</a:t>
              </a:r>
              <a:r>
                <a:rPr lang="en-US" sz="2800" dirty="0">
                  <a:solidFill>
                    <a:srgbClr val="0033CC"/>
                  </a:solidFill>
                </a:rPr>
                <a:t> elements</a:t>
              </a:r>
              <a:r>
                <a:rPr lang="en-US" sz="2800" dirty="0"/>
                <a:t> from a list</a:t>
              </a:r>
              <a:r>
                <a:rPr lang="en-US" sz="2800" dirty="0">
                  <a:solidFill>
                    <a:srgbClr val="0033CC"/>
                  </a:solidFill>
                </a:rPr>
                <a:t>: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65760" y="4479800"/>
              <a:ext cx="11701089" cy="1704642"/>
              <a:chOff x="365760" y="4479800"/>
              <a:chExt cx="11701089" cy="170464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65760" y="4479800"/>
                <a:ext cx="11701089" cy="1704642"/>
                <a:chOff x="365760" y="4710545"/>
                <a:chExt cx="11701089" cy="170464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7994" b="22749"/>
                <a:stretch/>
              </p:blipFill>
              <p:spPr>
                <a:xfrm>
                  <a:off x="365760" y="4710545"/>
                  <a:ext cx="7040880" cy="1071256"/>
                </a:xfrm>
                <a:prstGeom prst="rect">
                  <a:avLst/>
                </a:prstGeom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7560888" y="4783971"/>
                  <a:ext cx="4505961" cy="163121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highlight>
                        <a:srgbClr val="FFFF00"/>
                      </a:highlight>
                    </a:rPr>
                    <a:t>This call will remove the first occurrence of 300 from the list numbers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highlight>
                        <a:srgbClr val="FFFF00"/>
                      </a:highlight>
                    </a:rPr>
                    <a:t>Exception/error if the element not found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36880" y="4734133"/>
                  <a:ext cx="6969760" cy="1027426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985" y="5573904"/>
                <a:ext cx="6677919" cy="3281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77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966952"/>
            <a:ext cx="11021405" cy="611992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file_object</a:t>
            </a:r>
            <a:r>
              <a:rPr lang="en-US" sz="2400" dirty="0">
                <a:latin typeface="Consolas" panose="020B0609020204030204" pitchFamily="49" charset="0"/>
              </a:rPr>
              <a:t> = open(</a:t>
            </a:r>
            <a:r>
              <a:rPr lang="en-US" sz="2400" dirty="0" err="1">
                <a:latin typeface="Consolas" panose="020B0609020204030204" pitchFamily="49" charset="0"/>
              </a:rPr>
              <a:t>file_name</a:t>
            </a:r>
            <a:r>
              <a:rPr lang="en-US" sz="2400" dirty="0">
                <a:latin typeface="Consolas" panose="020B0609020204030204" pitchFamily="49" charset="0"/>
              </a:rPr>
              <a:t> [, </a:t>
            </a:r>
            <a:r>
              <a:rPr lang="en-US" sz="2400" dirty="0" err="1">
                <a:latin typeface="Consolas" panose="020B0609020204030204" pitchFamily="49" charset="0"/>
              </a:rPr>
              <a:t>access_mode</a:t>
            </a:r>
            <a:r>
              <a:rPr lang="en-US" sz="2400" dirty="0">
                <a:latin typeface="Consolas" panose="020B0609020204030204" pitchFamily="49" charset="0"/>
              </a:rPr>
              <a:t>][, buffering])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80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file_name</a:t>
            </a:r>
            <a:r>
              <a:rPr lang="en-US" dirty="0"/>
              <a:t> − The </a:t>
            </a:r>
            <a:r>
              <a:rPr lang="en-US" dirty="0" err="1"/>
              <a:t>file_name</a:t>
            </a:r>
            <a:r>
              <a:rPr lang="en-US" dirty="0"/>
              <a:t> argument is a string value that contains the name of the file that you want to access.</a:t>
            </a:r>
          </a:p>
          <a:p>
            <a:r>
              <a:rPr lang="en-US" b="1" dirty="0" err="1"/>
              <a:t>access_mode</a:t>
            </a:r>
            <a:r>
              <a:rPr lang="en-US" dirty="0"/>
              <a:t> − The </a:t>
            </a:r>
            <a:r>
              <a:rPr lang="en-US" dirty="0" err="1"/>
              <a:t>access_mode</a:t>
            </a:r>
            <a:r>
              <a:rPr lang="en-US" dirty="0"/>
              <a:t> determines the mode in which the file has to be opened, i.e., read, write, append, etc. This is </a:t>
            </a:r>
            <a:r>
              <a:rPr lang="en-US" dirty="0">
                <a:solidFill>
                  <a:srgbClr val="FF0000"/>
                </a:solidFill>
              </a:rPr>
              <a:t>optional</a:t>
            </a:r>
            <a:r>
              <a:rPr lang="en-US" dirty="0"/>
              <a:t> parameter and the default file access mode is read (r). </a:t>
            </a:r>
          </a:p>
          <a:p>
            <a:pPr lvl="1"/>
            <a:r>
              <a:rPr lang="en-US" dirty="0"/>
              <a:t>r: Opens a file for reading only. The file pointer is placed at the beginning of the file. </a:t>
            </a:r>
          </a:p>
          <a:p>
            <a:pPr lvl="1"/>
            <a:r>
              <a:rPr lang="en-US" dirty="0"/>
              <a:t>w: Opens a file for writing only. Overwrites the file if the file exists. If the file does not exist, creates a new file for writing.</a:t>
            </a:r>
          </a:p>
        </p:txBody>
      </p:sp>
    </p:spTree>
    <p:extLst>
      <p:ext uri="{BB962C8B-B14F-4D97-AF65-F5344CB8AC3E}">
        <p14:creationId xmlns:p14="http://schemas.microsoft.com/office/powerpoint/2010/main" val="1980583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I/O in Python: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fobj</a:t>
            </a:r>
            <a:r>
              <a:rPr lang="en-US" dirty="0">
                <a:latin typeface="Consolas" panose="020B0609020204030204" pitchFamily="49" charset="0"/>
              </a:rPr>
              <a:t> = open("filename", "r")</a:t>
            </a:r>
          </a:p>
          <a:p>
            <a:pPr lvl="1"/>
            <a:r>
              <a:rPr lang="en-US" dirty="0"/>
              <a:t>The "r" is optional</a:t>
            </a:r>
          </a:p>
          <a:p>
            <a:r>
              <a:rPr lang="en-US" dirty="0"/>
              <a:t>Close it when finished working with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fobj.close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0549" y="4158155"/>
            <a:ext cx="48153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 = open("shakes.txt")</a:t>
            </a:r>
          </a:p>
          <a:p>
            <a:r>
              <a:rPr lang="en-US" sz="2800" dirty="0">
                <a:solidFill>
                  <a:srgbClr val="0033CC"/>
                </a:solidFill>
              </a:rPr>
              <a:t>for line in </a:t>
            </a:r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:</a:t>
            </a:r>
          </a:p>
          <a:p>
            <a:r>
              <a:rPr lang="en-US" sz="2800" dirty="0">
                <a:solidFill>
                  <a:srgbClr val="0033CC"/>
                </a:solidFill>
              </a:rPr>
              <a:t>    print(</a:t>
            </a:r>
            <a:r>
              <a:rPr lang="en-US" sz="2800" dirty="0" err="1">
                <a:solidFill>
                  <a:srgbClr val="0033CC"/>
                </a:solidFill>
              </a:rPr>
              <a:t>line.rstrip</a:t>
            </a:r>
            <a:r>
              <a:rPr lang="en-US" sz="2800" dirty="0">
                <a:solidFill>
                  <a:srgbClr val="0033CC"/>
                </a:solidFill>
              </a:rPr>
              <a:t>())</a:t>
            </a:r>
          </a:p>
          <a:p>
            <a:r>
              <a:rPr lang="en-US" sz="2800" dirty="0" err="1">
                <a:solidFill>
                  <a:srgbClr val="0033CC"/>
                </a:solidFill>
              </a:rPr>
              <a:t>fobj.close</a:t>
            </a:r>
            <a:r>
              <a:rPr lang="en-US" sz="2800" dirty="0">
                <a:solidFill>
                  <a:srgbClr val="0033CC"/>
                </a:solidFill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81</a:t>
            </a:fld>
            <a:endParaRPr lang="en-US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4950372" y="4158155"/>
            <a:ext cx="71680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Open shakes.txt file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Read file object </a:t>
            </a:r>
            <a:r>
              <a:rPr lang="en-US" sz="2800" dirty="0" err="1">
                <a:solidFill>
                  <a:srgbClr val="FF0000"/>
                </a:solidFill>
              </a:rPr>
              <a:t>fobj</a:t>
            </a:r>
            <a:r>
              <a:rPr lang="en-US" sz="2800" dirty="0">
                <a:solidFill>
                  <a:srgbClr val="FF0000"/>
                </a:solidFill>
              </a:rPr>
              <a:t> one line at a time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Print each line after stripping the whitespaces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Close the file object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9632162" y="2391726"/>
            <a:ext cx="2131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access_mode</a:t>
            </a:r>
            <a:r>
              <a:rPr lang="en-US" b="1" dirty="0"/>
              <a:t>:</a:t>
            </a:r>
          </a:p>
          <a:p>
            <a:r>
              <a:rPr lang="en-US" b="1" dirty="0"/>
              <a:t>	Read: r</a:t>
            </a:r>
          </a:p>
          <a:p>
            <a:r>
              <a:rPr lang="en-US" b="1" dirty="0"/>
              <a:t>	Write: w</a:t>
            </a:r>
          </a:p>
          <a:p>
            <a:r>
              <a:rPr lang="en-US" b="1" dirty="0"/>
              <a:t>	</a:t>
            </a:r>
            <a:r>
              <a:rPr lang="en-US" b="1" dirty="0" err="1"/>
              <a:t>Append:a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997085" y="2133600"/>
            <a:ext cx="3635077" cy="47296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63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dictionary of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82</a:t>
            </a:fld>
            <a:endParaRPr lang="en-US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3" y="1811059"/>
            <a:ext cx="4631016" cy="463101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27027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add line number with each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94" y="1694558"/>
            <a:ext cx="4293084" cy="48350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6383" y="1825625"/>
            <a:ext cx="51930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 Reading a file</a:t>
            </a:r>
          </a:p>
          <a:p>
            <a:endParaRPr lang="en-US" sz="2800" dirty="0"/>
          </a:p>
          <a:p>
            <a:r>
              <a:rPr lang="en-US" sz="2800" dirty="0" err="1"/>
              <a:t>fobj</a:t>
            </a:r>
            <a:r>
              <a:rPr lang="en-US" sz="2800" dirty="0"/>
              <a:t> = open("dictionary.txt")</a:t>
            </a:r>
          </a:p>
          <a:p>
            <a:r>
              <a:rPr lang="en-US" sz="2800" dirty="0"/>
              <a:t>for line in </a:t>
            </a:r>
            <a:r>
              <a:rPr lang="en-US" sz="2800" dirty="0" err="1"/>
              <a:t>fobj</a:t>
            </a:r>
            <a:r>
              <a:rPr lang="en-US" sz="2800" dirty="0"/>
              <a:t>:</a:t>
            </a:r>
          </a:p>
          <a:p>
            <a:r>
              <a:rPr lang="en-US" sz="2800" dirty="0"/>
              <a:t>    print(</a:t>
            </a:r>
            <a:r>
              <a:rPr lang="en-US" sz="2800" dirty="0" err="1"/>
              <a:t>line.strip</a:t>
            </a:r>
            <a:r>
              <a:rPr lang="en-US" sz="2800" dirty="0"/>
              <a:t>())</a:t>
            </a:r>
          </a:p>
          <a:p>
            <a:r>
              <a:rPr lang="en-US" sz="2800" dirty="0" err="1"/>
              <a:t>fobj.close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996867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860284"/>
            <a:ext cx="11021405" cy="63218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Reading in one go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Returns a list, convenient if the file is not too large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&gt;&gt;&gt; text = open("dictionary.txt").</a:t>
            </a:r>
            <a:r>
              <a:rPr lang="en-US" sz="2400" dirty="0" err="1">
                <a:solidFill>
                  <a:srgbClr val="0033CC"/>
                </a:solidFill>
                <a:latin typeface="Consolas" panose="020B0609020204030204" pitchFamily="49" charset="0"/>
              </a:rPr>
              <a:t>readlines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()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&gt;&gt;&gt; print(text[:5])</a:t>
            </a:r>
            <a:endParaRPr lang="en-US" sz="18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4662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75" y="1114096"/>
            <a:ext cx="10515600" cy="61049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Write into a File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275" y="1778163"/>
            <a:ext cx="10515600" cy="172178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</a:t>
            </a:r>
            <a:r>
              <a:rPr lang="en-US" sz="2400" dirty="0">
                <a:latin typeface="Consolas" panose="020B0609020204030204" pitchFamily="49" charset="0"/>
              </a:rPr>
              <a:t> = open("example.txt", "w")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fh.write</a:t>
            </a:r>
            <a:r>
              <a:rPr lang="en-US" sz="2400" dirty="0">
                <a:latin typeface="Consolas" panose="020B0609020204030204" pitchFamily="49" charset="0"/>
              </a:rPr>
              <a:t>("To write or not to write\</a:t>
            </a:r>
            <a:r>
              <a:rPr lang="en-US" sz="2400" dirty="0" err="1">
                <a:latin typeface="Consolas" panose="020B0609020204030204" pitchFamily="49" charset="0"/>
              </a:rPr>
              <a:t>nthat</a:t>
            </a:r>
            <a:r>
              <a:rPr lang="en-US" sz="2400" dirty="0">
                <a:latin typeface="Consolas" panose="020B0609020204030204" pitchFamily="49" charset="0"/>
              </a:rPr>
              <a:t> is the question!\n")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fh.close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85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7275" y="3615565"/>
            <a:ext cx="10735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If the file example.txt already exits, it will be overwritten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append an existing file use access mode “a”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8145" y="4789373"/>
            <a:ext cx="10515600" cy="16146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274320" indent="-274320" algn="l" rtl="0" eaLnBrk="0" fontAlgn="base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Tx/>
              <a:buSzPct val="12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548640" indent="-274320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731520" indent="-182563" algn="l" rtl="0" eaLnBrk="0" fontAlgn="base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109728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 = open("example.txt", "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fh.write</a:t>
            </a:r>
            <a:r>
              <a:rPr lang="en-US" sz="2400" dirty="0">
                <a:latin typeface="Consolas" panose="020B0609020204030204" pitchFamily="49" charset="0"/>
              </a:rPr>
              <a:t>("To write or not to write\</a:t>
            </a:r>
            <a:r>
              <a:rPr lang="en-US" sz="2400" dirty="0" err="1">
                <a:latin typeface="Consolas" panose="020B0609020204030204" pitchFamily="49" charset="0"/>
              </a:rPr>
              <a:t>nthat</a:t>
            </a:r>
            <a:r>
              <a:rPr lang="en-US" sz="2400" dirty="0">
                <a:latin typeface="Consolas" panose="020B0609020204030204" pitchFamily="49" charset="0"/>
              </a:rPr>
              <a:t> is the question!\n")</a:t>
            </a:r>
          </a:p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</a:rPr>
              <a:t>fh.close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31812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Activity: Reading and writing simultaneously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“dictionary.txt” line by line, add line number and then write it in a new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504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CSV: C</a:t>
            </a:r>
            <a:r>
              <a:rPr lang="en-US" b="0" dirty="0"/>
              <a:t>omma </a:t>
            </a:r>
            <a:r>
              <a:rPr lang="en-US" dirty="0"/>
              <a:t>S</a:t>
            </a:r>
            <a:r>
              <a:rPr lang="en-US" b="0" dirty="0"/>
              <a:t>eparated </a:t>
            </a:r>
            <a:r>
              <a:rPr lang="en-US" dirty="0"/>
              <a:t>V</a:t>
            </a:r>
            <a:r>
              <a:rPr lang="en-US" b="0" dirty="0"/>
              <a:t>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87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files are actually text files in which values are separated by comma </a:t>
            </a:r>
          </a:p>
          <a:p>
            <a:r>
              <a:rPr lang="en-US" dirty="0"/>
              <a:t>CSV is a simple file format used to store tabular data, such as a spreadsheet or database. </a:t>
            </a:r>
          </a:p>
          <a:p>
            <a:r>
              <a:rPr lang="en-US" dirty="0"/>
              <a:t>Files in the CSV format can be imported to and exported from programs that store data in tables, such as Microsoft Excel or OpenOffice Calc.</a:t>
            </a:r>
          </a:p>
        </p:txBody>
      </p:sp>
    </p:spTree>
    <p:extLst>
      <p:ext uri="{BB962C8B-B14F-4D97-AF65-F5344CB8AC3E}">
        <p14:creationId xmlns:p14="http://schemas.microsoft.com/office/powerpoint/2010/main" val="1134080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44" y="892320"/>
            <a:ext cx="11021405" cy="718661"/>
          </a:xfrm>
        </p:spPr>
        <p:txBody>
          <a:bodyPr/>
          <a:lstStyle/>
          <a:p>
            <a:r>
              <a:rPr lang="en-US" dirty="0"/>
              <a:t>Reading records from a CSV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88</a:t>
            </a:fld>
            <a:endParaRPr lang="en-US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6383" y="1954078"/>
          <a:ext cx="3150197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7153">
                  <a:extLst>
                    <a:ext uri="{9D8B030D-6E8A-4147-A177-3AD203B41FA5}">
                      <a16:colId xmlns:a16="http://schemas.microsoft.com/office/drawing/2014/main" val="3488964953"/>
                    </a:ext>
                  </a:extLst>
                </a:gridCol>
                <a:gridCol w="1087512">
                  <a:extLst>
                    <a:ext uri="{9D8B030D-6E8A-4147-A177-3AD203B41FA5}">
                      <a16:colId xmlns:a16="http://schemas.microsoft.com/office/drawing/2014/main" val="3550155822"/>
                    </a:ext>
                  </a:extLst>
                </a:gridCol>
                <a:gridCol w="1555532">
                  <a:extLst>
                    <a:ext uri="{9D8B030D-6E8A-4147-A177-3AD203B41FA5}">
                      <a16:colId xmlns:a16="http://schemas.microsoft.com/office/drawing/2014/main" val="2915616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SN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City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357847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Michael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New Jersey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251832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Jack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306264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Donald</a:t>
                      </a:r>
                    </a:p>
                  </a:txBody>
                  <a:tcPr marL="76200" marR="60960" marT="76200" marB="685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Texas</a:t>
                      </a:r>
                    </a:p>
                  </a:txBody>
                  <a:tcPr marL="76200" marR="60960" marT="76200" marB="68580" anchor="ctr"/>
                </a:tc>
                <a:extLst>
                  <a:ext uri="{0D108BD9-81ED-4DB2-BD59-A6C34878D82A}">
                    <a16:rowId xmlns:a16="http://schemas.microsoft.com/office/drawing/2014/main" val="2810301582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741684" y="1954079"/>
            <a:ext cx="4332127" cy="1676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records are represented as a text file: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5341" y="2027485"/>
            <a:ext cx="340244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SN, Name, City</a:t>
            </a:r>
          </a:p>
          <a:p>
            <a:r>
              <a:rPr lang="en-US" sz="2400" dirty="0"/>
              <a:t>1, Michael, New Jersey</a:t>
            </a:r>
          </a:p>
          <a:p>
            <a:r>
              <a:rPr lang="en-US" sz="2400" dirty="0"/>
              <a:t>2, Jack, California</a:t>
            </a:r>
          </a:p>
          <a:p>
            <a:r>
              <a:rPr lang="en-US" sz="2400" dirty="0"/>
              <a:t>3, Donald, Texas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5228" y="3979895"/>
            <a:ext cx="5782560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 = open("name-city.csv")</a:t>
            </a:r>
          </a:p>
          <a:p>
            <a:r>
              <a:rPr lang="en-US" sz="2800" dirty="0">
                <a:solidFill>
                  <a:srgbClr val="0033CC"/>
                </a:solidFill>
              </a:rPr>
              <a:t>for line in </a:t>
            </a:r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:</a:t>
            </a:r>
          </a:p>
          <a:p>
            <a:r>
              <a:rPr lang="en-US" sz="2800" dirty="0">
                <a:solidFill>
                  <a:srgbClr val="0033CC"/>
                </a:solidFill>
              </a:rPr>
              <a:t>    print(</a:t>
            </a:r>
            <a:r>
              <a:rPr lang="en-US" sz="2800" dirty="0" err="1">
                <a:solidFill>
                  <a:srgbClr val="0033CC"/>
                </a:solidFill>
              </a:rPr>
              <a:t>line.strip</a:t>
            </a:r>
            <a:r>
              <a:rPr lang="en-US" sz="2800" dirty="0">
                <a:solidFill>
                  <a:srgbClr val="0033CC"/>
                </a:solidFill>
              </a:rPr>
              <a:t>())</a:t>
            </a:r>
          </a:p>
          <a:p>
            <a:r>
              <a:rPr lang="en-US" sz="2800" dirty="0" err="1">
                <a:solidFill>
                  <a:srgbClr val="0033CC"/>
                </a:solidFill>
              </a:rPr>
              <a:t>fobj.close</a:t>
            </a:r>
            <a:r>
              <a:rPr lang="en-US" sz="2800" dirty="0">
                <a:solidFill>
                  <a:srgbClr val="0033CC"/>
                </a:solidFill>
              </a:rPr>
              <a:t>()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86383" y="3965458"/>
            <a:ext cx="5136650" cy="183031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can read it the same way as you read a text file</a:t>
            </a:r>
          </a:p>
        </p:txBody>
      </p:sp>
    </p:spTree>
    <p:extLst>
      <p:ext uri="{BB962C8B-B14F-4D97-AF65-F5344CB8AC3E}">
        <p14:creationId xmlns:p14="http://schemas.microsoft.com/office/powerpoint/2010/main" val="11382718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844830"/>
            <a:ext cx="11021405" cy="71866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the CSV further to extract a list of tuple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6383" y="1694558"/>
            <a:ext cx="11021405" cy="4616450"/>
          </a:xfrm>
        </p:spPr>
        <p:txBody>
          <a:bodyPr/>
          <a:lstStyle/>
          <a:p>
            <a:r>
              <a:rPr lang="en-US" dirty="0"/>
              <a:t>We want the file to convert into a list of tuple, where each tuple represents a record: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1085" y="2701605"/>
            <a:ext cx="3930869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[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(SN, Name, City)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(1, Michael, New Jersey),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(2, Jack, California),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(3, Donald, Texas)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]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743977" y="2360484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First attempt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77" y="2883704"/>
            <a:ext cx="4763811" cy="355837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7462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61" y="46525"/>
            <a:ext cx="10515600" cy="673376"/>
          </a:xfrm>
        </p:spPr>
        <p:txBody>
          <a:bodyPr>
            <a:no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Lets do it together... </a:t>
            </a:r>
            <a:br>
              <a:rPr lang="en-US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Mathamatical</a:t>
            </a:r>
            <a:r>
              <a:rPr lang="en-US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operation = extends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" y="1081141"/>
            <a:ext cx="7515169" cy="573033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339983" y="814887"/>
            <a:ext cx="2089586" cy="1416321"/>
          </a:xfrm>
          <a:prstGeom prst="wedgeRoundRectCallout">
            <a:avLst>
              <a:gd name="adj1" fmla="val -47054"/>
              <a:gd name="adj2" fmla="val 231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Beware: list vs. element</a:t>
            </a:r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6888480" y="1523048"/>
            <a:ext cx="1451503" cy="25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776720" y="1557887"/>
            <a:ext cx="1569363" cy="10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</p:cNvCxnSpPr>
          <p:nvPr/>
        </p:nvCxnSpPr>
        <p:spPr>
          <a:xfrm flipH="1">
            <a:off x="6918949" y="1523048"/>
            <a:ext cx="1421034" cy="1818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1"/>
          </p:cNvCxnSpPr>
          <p:nvPr/>
        </p:nvCxnSpPr>
        <p:spPr>
          <a:xfrm flipH="1">
            <a:off x="2580640" y="1523048"/>
            <a:ext cx="5759343" cy="2977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38" y="4160940"/>
            <a:ext cx="6127011" cy="14555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42585-F2C7-427D-87CA-B7441B345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the CSV further to extract a list of tuple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90</a:t>
            </a:fld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796096" y="2031484"/>
            <a:ext cx="2689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Final Attempt: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6063" y="1825559"/>
            <a:ext cx="7641129" cy="46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7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CSV library to read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91</a:t>
            </a:fld>
            <a:endParaRPr lang="en-US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17" y="1816200"/>
            <a:ext cx="5864336" cy="451102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43334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CSV file to write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92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4" y="1694558"/>
            <a:ext cx="5375926" cy="439093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83" y="1694556"/>
            <a:ext cx="5583987" cy="361316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66308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6752" y="3848220"/>
            <a:ext cx="8784077" cy="2287993"/>
          </a:xfrm>
        </p:spPr>
        <p:txBody>
          <a:bodyPr/>
          <a:lstStyle/>
          <a:p>
            <a:r>
              <a:rPr lang="en-US" sz="2800" dirty="0">
                <a:solidFill>
                  <a:srgbClr val="00A34A"/>
                </a:solidFill>
              </a:rPr>
              <a:t>Fundamentals of File Handling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Muhammad Humayoun, PhD</a:t>
            </a:r>
          </a:p>
          <a:p>
            <a:r>
              <a:rPr lang="en-US" sz="2000" b="0" dirty="0"/>
              <a:t>Assistant Professor</a:t>
            </a:r>
          </a:p>
          <a:p>
            <a:r>
              <a:rPr lang="en-US" sz="2000" b="0" dirty="0">
                <a:hlinkClick r:id="rId2"/>
              </a:rPr>
              <a:t>mhumayoun@hct.ac.ae</a:t>
            </a:r>
            <a:r>
              <a:rPr lang="en-US" sz="2000" b="0" dirty="0"/>
              <a:t> 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Abu Dhabi Men’s College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00138" y="2719792"/>
            <a:ext cx="10197306" cy="1025357"/>
          </a:xfrm>
        </p:spPr>
        <p:txBody>
          <a:bodyPr/>
          <a:lstStyle/>
          <a:p>
            <a:r>
              <a:rPr lang="en-US" dirty="0"/>
              <a:t>CSF 2113 </a:t>
            </a:r>
            <a:br>
              <a:rPr lang="en-US" dirty="0"/>
            </a:br>
            <a:r>
              <a:rPr lang="en-US" dirty="0"/>
              <a:t>Programming for Information 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BB67F18-AB72-47AD-9CF1-EB892C65625F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34766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I/O in Python: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provides basic functions and methods necessary to manipulate files by default using a </a:t>
            </a:r>
            <a:r>
              <a:rPr lang="en-US" b="1" dirty="0"/>
              <a:t>file</a:t>
            </a:r>
            <a:r>
              <a:rPr lang="en-US" dirty="0"/>
              <a:t> object.</a:t>
            </a:r>
          </a:p>
          <a:p>
            <a:r>
              <a:rPr lang="en-US" dirty="0"/>
              <a:t>The </a:t>
            </a:r>
            <a:r>
              <a:rPr lang="en-US" i="1" dirty="0"/>
              <a:t>open</a:t>
            </a:r>
            <a:r>
              <a:rPr lang="en-US" dirty="0"/>
              <a:t> Function: Before you can read or write a file, you have to open it using Python's built-in </a:t>
            </a:r>
            <a:r>
              <a:rPr lang="en-US" i="1" dirty="0"/>
              <a:t>open()</a:t>
            </a:r>
            <a:r>
              <a:rPr lang="en-US" dirty="0"/>
              <a:t> function. </a:t>
            </a:r>
          </a:p>
          <a:p>
            <a:pPr lvl="1"/>
            <a:r>
              <a:rPr lang="en-US" dirty="0"/>
              <a:t>This function creates a </a:t>
            </a:r>
            <a:r>
              <a:rPr lang="en-US" b="1" dirty="0"/>
              <a:t>file</a:t>
            </a:r>
            <a:r>
              <a:rPr lang="en-US" dirty="0"/>
              <a:t> object, which would be utilized to call other support methods associated with it.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&gt;&gt;&gt;</a:t>
            </a:r>
            <a:r>
              <a:rPr lang="en-US" sz="2000" dirty="0" err="1">
                <a:latin typeface="Consolas" panose="020B0609020204030204" pitchFamily="49" charset="0"/>
              </a:rPr>
              <a:t>file_object</a:t>
            </a:r>
            <a:r>
              <a:rPr lang="en-US" sz="2000" dirty="0">
                <a:latin typeface="Consolas" panose="020B0609020204030204" pitchFamily="49" charset="0"/>
              </a:rPr>
              <a:t> = open(</a:t>
            </a:r>
            <a:r>
              <a:rPr lang="en-US" sz="2000" dirty="0" err="1">
                <a:latin typeface="Consolas" panose="020B0609020204030204" pitchFamily="49" charset="0"/>
              </a:rPr>
              <a:t>file_name</a:t>
            </a:r>
            <a:r>
              <a:rPr lang="en-US" sz="2000" dirty="0">
                <a:latin typeface="Consolas" panose="020B0609020204030204" pitchFamily="49" charset="0"/>
              </a:rPr>
              <a:t> [, </a:t>
            </a:r>
            <a:r>
              <a:rPr lang="en-US" sz="2000" dirty="0" err="1">
                <a:latin typeface="Consolas" panose="020B0609020204030204" pitchFamily="49" charset="0"/>
              </a:rPr>
              <a:t>access_mode</a:t>
            </a:r>
            <a:r>
              <a:rPr lang="en-US" sz="2000" dirty="0">
                <a:latin typeface="Consolas" panose="020B0609020204030204" pitchFamily="49" charset="0"/>
              </a:rPr>
              <a:t>][, buffering])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3150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966952"/>
            <a:ext cx="11021405" cy="611992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file_object</a:t>
            </a:r>
            <a:r>
              <a:rPr lang="en-US" sz="2400" dirty="0">
                <a:latin typeface="Consolas" panose="020B0609020204030204" pitchFamily="49" charset="0"/>
              </a:rPr>
              <a:t> = open(</a:t>
            </a:r>
            <a:r>
              <a:rPr lang="en-US" sz="2400" dirty="0" err="1">
                <a:latin typeface="Consolas" panose="020B0609020204030204" pitchFamily="49" charset="0"/>
              </a:rPr>
              <a:t>file_name</a:t>
            </a:r>
            <a:r>
              <a:rPr lang="en-US" sz="2400" dirty="0">
                <a:latin typeface="Consolas" panose="020B0609020204030204" pitchFamily="49" charset="0"/>
              </a:rPr>
              <a:t> [, </a:t>
            </a:r>
            <a:r>
              <a:rPr lang="en-US" sz="2400" dirty="0" err="1">
                <a:latin typeface="Consolas" panose="020B0609020204030204" pitchFamily="49" charset="0"/>
              </a:rPr>
              <a:t>access_mode</a:t>
            </a:r>
            <a:r>
              <a:rPr lang="en-US" sz="2400" dirty="0">
                <a:latin typeface="Consolas" panose="020B0609020204030204" pitchFamily="49" charset="0"/>
              </a:rPr>
              <a:t>][, buffering])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file_name</a:t>
            </a:r>
            <a:r>
              <a:rPr lang="en-US" dirty="0"/>
              <a:t> − The </a:t>
            </a:r>
            <a:r>
              <a:rPr lang="en-US" dirty="0" err="1"/>
              <a:t>file_name</a:t>
            </a:r>
            <a:r>
              <a:rPr lang="en-US" dirty="0"/>
              <a:t> argument is a string value that contains the name of the file that you want to access.</a:t>
            </a:r>
          </a:p>
          <a:p>
            <a:r>
              <a:rPr lang="en-US" b="1" dirty="0" err="1"/>
              <a:t>access_mode</a:t>
            </a:r>
            <a:r>
              <a:rPr lang="en-US" dirty="0"/>
              <a:t> − The </a:t>
            </a:r>
            <a:r>
              <a:rPr lang="en-US" dirty="0" err="1"/>
              <a:t>access_mode</a:t>
            </a:r>
            <a:r>
              <a:rPr lang="en-US" dirty="0"/>
              <a:t> determines the mode in which the file has to be opened, i.e., read, write, append, etc. This is </a:t>
            </a:r>
            <a:r>
              <a:rPr lang="en-US" dirty="0">
                <a:solidFill>
                  <a:srgbClr val="FF0000"/>
                </a:solidFill>
              </a:rPr>
              <a:t>optional</a:t>
            </a:r>
            <a:r>
              <a:rPr lang="en-US" dirty="0"/>
              <a:t> parameter and the default file access mode is read (r). </a:t>
            </a:r>
          </a:p>
          <a:p>
            <a:pPr lvl="1"/>
            <a:r>
              <a:rPr lang="en-US" dirty="0"/>
              <a:t>r: Opens a file for reading only. The file pointer is placed at the beginning of the file. </a:t>
            </a:r>
          </a:p>
          <a:p>
            <a:pPr lvl="1"/>
            <a:r>
              <a:rPr lang="en-US" dirty="0"/>
              <a:t>w: Opens a file for writing only. Overwrites the file if the file exists. If the file does not exist, creates a new file for writing.</a:t>
            </a:r>
          </a:p>
        </p:txBody>
      </p:sp>
    </p:spTree>
    <p:extLst>
      <p:ext uri="{BB962C8B-B14F-4D97-AF65-F5344CB8AC3E}">
        <p14:creationId xmlns:p14="http://schemas.microsoft.com/office/powerpoint/2010/main" val="623190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I/O in Python: Reading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fobj</a:t>
            </a:r>
            <a:r>
              <a:rPr lang="en-US" dirty="0">
                <a:latin typeface="Consolas" panose="020B0609020204030204" pitchFamily="49" charset="0"/>
              </a:rPr>
              <a:t> = open("filename", "r")</a:t>
            </a:r>
          </a:p>
          <a:p>
            <a:pPr lvl="1"/>
            <a:r>
              <a:rPr lang="en-US" dirty="0"/>
              <a:t>The "r" is optional</a:t>
            </a:r>
          </a:p>
          <a:p>
            <a:r>
              <a:rPr lang="en-US" dirty="0"/>
              <a:t>Close it when finished working with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fobj.close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0549" y="4158155"/>
            <a:ext cx="48153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 = open("shakes.txt")</a:t>
            </a:r>
          </a:p>
          <a:p>
            <a:r>
              <a:rPr lang="en-US" sz="2800" dirty="0">
                <a:solidFill>
                  <a:srgbClr val="0033CC"/>
                </a:solidFill>
              </a:rPr>
              <a:t>for line in </a:t>
            </a:r>
            <a:r>
              <a:rPr lang="en-US" sz="2800" dirty="0" err="1">
                <a:solidFill>
                  <a:srgbClr val="0033CC"/>
                </a:solidFill>
              </a:rPr>
              <a:t>fobj</a:t>
            </a:r>
            <a:r>
              <a:rPr lang="en-US" sz="2800" dirty="0">
                <a:solidFill>
                  <a:srgbClr val="0033CC"/>
                </a:solidFill>
              </a:rPr>
              <a:t>:</a:t>
            </a:r>
          </a:p>
          <a:p>
            <a:r>
              <a:rPr lang="en-US" sz="2800" dirty="0">
                <a:solidFill>
                  <a:srgbClr val="0033CC"/>
                </a:solidFill>
              </a:rPr>
              <a:t>    print(</a:t>
            </a:r>
            <a:r>
              <a:rPr lang="en-US" sz="2800" dirty="0" err="1">
                <a:solidFill>
                  <a:srgbClr val="0033CC"/>
                </a:solidFill>
              </a:rPr>
              <a:t>line.rstrip</a:t>
            </a:r>
            <a:r>
              <a:rPr lang="en-US" sz="2800" dirty="0">
                <a:solidFill>
                  <a:srgbClr val="0033CC"/>
                </a:solidFill>
              </a:rPr>
              <a:t>())</a:t>
            </a:r>
          </a:p>
          <a:p>
            <a:r>
              <a:rPr lang="en-US" sz="2800" dirty="0" err="1">
                <a:solidFill>
                  <a:srgbClr val="0033CC"/>
                </a:solidFill>
              </a:rPr>
              <a:t>fobj.close</a:t>
            </a:r>
            <a:r>
              <a:rPr lang="en-US" sz="2800" dirty="0">
                <a:solidFill>
                  <a:srgbClr val="0033CC"/>
                </a:solidFill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4950372" y="4158155"/>
            <a:ext cx="71680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Open shakes.txt file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Read file object </a:t>
            </a:r>
            <a:r>
              <a:rPr lang="en-US" sz="2800" dirty="0" err="1">
                <a:solidFill>
                  <a:srgbClr val="FF0000"/>
                </a:solidFill>
              </a:rPr>
              <a:t>fobj</a:t>
            </a:r>
            <a:r>
              <a:rPr lang="en-US" sz="2800" dirty="0">
                <a:solidFill>
                  <a:srgbClr val="FF0000"/>
                </a:solidFill>
              </a:rPr>
              <a:t> one line at a time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Print each line after stripping the whitespaces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Close the file object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9632162" y="2391726"/>
            <a:ext cx="2131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access_mode</a:t>
            </a:r>
            <a:r>
              <a:rPr lang="en-US" b="1" dirty="0"/>
              <a:t>:</a:t>
            </a:r>
          </a:p>
          <a:p>
            <a:r>
              <a:rPr lang="en-US" b="1" dirty="0"/>
              <a:t>	Read: r</a:t>
            </a:r>
          </a:p>
          <a:p>
            <a:r>
              <a:rPr lang="en-US" b="1" dirty="0"/>
              <a:t>	Write: w</a:t>
            </a:r>
          </a:p>
          <a:p>
            <a:r>
              <a:rPr lang="en-US" b="1" dirty="0"/>
              <a:t>	</a:t>
            </a:r>
            <a:r>
              <a:rPr lang="en-US" b="1" dirty="0" err="1"/>
              <a:t>Append:a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997085" y="2133600"/>
            <a:ext cx="3635077" cy="47296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40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dictionary of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3" y="1811059"/>
            <a:ext cx="4631016" cy="463101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180932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add line number with each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94" y="1694558"/>
            <a:ext cx="4293084" cy="48350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6383" y="1825625"/>
            <a:ext cx="51930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 Reading a file</a:t>
            </a:r>
          </a:p>
          <a:p>
            <a:endParaRPr lang="en-US" sz="2800" dirty="0"/>
          </a:p>
          <a:p>
            <a:r>
              <a:rPr lang="en-US" sz="2800" dirty="0" err="1"/>
              <a:t>fobj</a:t>
            </a:r>
            <a:r>
              <a:rPr lang="en-US" sz="2800" dirty="0"/>
              <a:t> = open("dictionary.txt")</a:t>
            </a:r>
          </a:p>
          <a:p>
            <a:r>
              <a:rPr lang="en-US" sz="2800" dirty="0"/>
              <a:t>for line in </a:t>
            </a:r>
            <a:r>
              <a:rPr lang="en-US" sz="2800" dirty="0" err="1"/>
              <a:t>fobj</a:t>
            </a:r>
            <a:r>
              <a:rPr lang="en-US" sz="2800" dirty="0"/>
              <a:t>:</a:t>
            </a:r>
          </a:p>
          <a:p>
            <a:r>
              <a:rPr lang="en-US" sz="2800" dirty="0"/>
              <a:t>    print(</a:t>
            </a:r>
            <a:r>
              <a:rPr lang="en-US" sz="2800" dirty="0" err="1"/>
              <a:t>line.strip</a:t>
            </a:r>
            <a:r>
              <a:rPr lang="en-US" sz="2800" dirty="0"/>
              <a:t>())</a:t>
            </a:r>
          </a:p>
          <a:p>
            <a:r>
              <a:rPr lang="en-US" sz="2800" dirty="0" err="1"/>
              <a:t>fobj.close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344714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383" y="860284"/>
            <a:ext cx="11021405" cy="63218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Reading in one go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Returns a list, convenient if the file is not too large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&gt;&gt;&gt; text = open("dictionary.txt").</a:t>
            </a:r>
            <a:r>
              <a:rPr lang="en-US" sz="2400" dirty="0" err="1">
                <a:solidFill>
                  <a:srgbClr val="0033CC"/>
                </a:solidFill>
                <a:latin typeface="Consolas" panose="020B0609020204030204" pitchFamily="49" charset="0"/>
              </a:rPr>
              <a:t>readlines</a:t>
            </a: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()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nsolas" panose="020B0609020204030204" pitchFamily="49" charset="0"/>
              </a:rPr>
              <a:t>&gt;&gt;&gt; print(text[:5])</a:t>
            </a:r>
            <a:endParaRPr lang="en-US" sz="1800" dirty="0">
              <a:solidFill>
                <a:srgbClr val="0033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B8A46-F460-48E7-845A-D8F67BFC29EE}" type="slidenum">
              <a:rPr lang="en-US" altLang="en-US" smtClean="0"/>
              <a:pPr/>
              <a:t>99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752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94D15AC2CC849B4D1B51E7EF8A359" ma:contentTypeVersion="13" ma:contentTypeDescription="Create a new document." ma:contentTypeScope="" ma:versionID="bf378823c3ce5cbb4a3e8493f88fac45">
  <xsd:schema xmlns:xsd="http://www.w3.org/2001/XMLSchema" xmlns:xs="http://www.w3.org/2001/XMLSchema" xmlns:p="http://schemas.microsoft.com/office/2006/metadata/properties" xmlns:ns3="373f92df-f847-42fa-907d-b20abd314651" xmlns:ns4="7db1cfa6-09c3-402e-9e04-d50880dd384a" targetNamespace="http://schemas.microsoft.com/office/2006/metadata/properties" ma:root="true" ma:fieldsID="2a4c3b4f1c3da23df8c690f4c8bbab3f" ns3:_="" ns4:_="">
    <xsd:import namespace="373f92df-f847-42fa-907d-b20abd314651"/>
    <xsd:import namespace="7db1cfa6-09c3-402e-9e04-d50880dd384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f92df-f847-42fa-907d-b20abd3146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b1cfa6-09c3-402e-9e04-d50880dd38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07318E-9396-4D68-A217-3845330804D8}">
  <ds:schemaRefs>
    <ds:schemaRef ds:uri="http://purl.org/dc/terms/"/>
    <ds:schemaRef ds:uri="http://www.w3.org/XML/1998/namespace"/>
    <ds:schemaRef ds:uri="373f92df-f847-42fa-907d-b20abd314651"/>
    <ds:schemaRef ds:uri="http://purl.org/dc/elements/1.1/"/>
    <ds:schemaRef ds:uri="7db1cfa6-09c3-402e-9e04-d50880dd384a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E2554AF-56A9-4DA4-AEF8-11B9402D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f92df-f847-42fa-907d-b20abd314651"/>
    <ds:schemaRef ds:uri="7db1cfa6-09c3-402e-9e04-d50880dd38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01944-B314-47BE-8344-131F0E27BB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21022</TotalTime>
  <Words>10317</Words>
  <Application>Microsoft Office PowerPoint</Application>
  <PresentationFormat>Widescreen</PresentationFormat>
  <Paragraphs>1368</Paragraphs>
  <Slides>169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81" baseType="lpstr">
      <vt:lpstr>Arial</vt:lpstr>
      <vt:lpstr>Arial Narrow</vt:lpstr>
      <vt:lpstr>Calibri</vt:lpstr>
      <vt:lpstr>Calibri Light</vt:lpstr>
      <vt:lpstr>CMR10</vt:lpstr>
      <vt:lpstr>Consolas</vt:lpstr>
      <vt:lpstr>Courier New</vt:lpstr>
      <vt:lpstr>inherit</vt:lpstr>
      <vt:lpstr>MinionPro-Regular</vt:lpstr>
      <vt:lpstr>proxima-nova</vt:lpstr>
      <vt:lpstr>Wingdings</vt:lpstr>
      <vt:lpstr>Office Theme</vt:lpstr>
      <vt:lpstr>CSF 2113  Programming for Information Security</vt:lpstr>
      <vt:lpstr>Containers</vt:lpstr>
      <vt:lpstr>Lists</vt:lpstr>
      <vt:lpstr>Working with lists</vt:lpstr>
      <vt:lpstr>List Slicing</vt:lpstr>
      <vt:lpstr>List mutability( editing of the list)</vt:lpstr>
      <vt:lpstr>Adding new things to a list</vt:lpstr>
      <vt:lpstr>PowerPoint Presentation</vt:lpstr>
      <vt:lpstr>Lets do it together...  Mathamatical operation = extends</vt:lpstr>
      <vt:lpstr>Mutation versus making new objects</vt:lpstr>
      <vt:lpstr>Searching in lists</vt:lpstr>
      <vt:lpstr>Reversing a list</vt:lpstr>
      <vt:lpstr>Reversing a list</vt:lpstr>
      <vt:lpstr>Sorting a list</vt:lpstr>
      <vt:lpstr>Sorting a list</vt:lpstr>
      <vt:lpstr>How to create a list</vt:lpstr>
      <vt:lpstr>How to create a list (cont’d)</vt:lpstr>
      <vt:lpstr>Some more examples of lists</vt:lpstr>
      <vt:lpstr>2. String data type</vt:lpstr>
      <vt:lpstr>String data type</vt:lpstr>
      <vt:lpstr>Extracting individual characters from a string</vt:lpstr>
      <vt:lpstr>String length</vt:lpstr>
      <vt:lpstr>Extracting characters with negative subscripts</vt:lpstr>
      <vt:lpstr>Strings are Immutable</vt:lpstr>
      <vt:lpstr>Basic String Operations</vt:lpstr>
      <vt:lpstr>Basic String Operations</vt:lpstr>
      <vt:lpstr>List and string</vt:lpstr>
      <vt:lpstr>Strings versus lists</vt:lpstr>
      <vt:lpstr>3. Tuples</vt:lpstr>
      <vt:lpstr>Immutable Types</vt:lpstr>
      <vt:lpstr>Working with Tuples</vt:lpstr>
      <vt:lpstr>Working with Tuples</vt:lpstr>
      <vt:lpstr>Sorting tuples</vt:lpstr>
      <vt:lpstr>Most other things work!</vt:lpstr>
      <vt:lpstr>List of Tuples</vt:lpstr>
      <vt:lpstr>4. Dictionaries( Key: value)= pair</vt:lpstr>
      <vt:lpstr>Usage</vt:lpstr>
      <vt:lpstr>PowerPoint Presentation</vt:lpstr>
      <vt:lpstr>Displaying contents</vt:lpstr>
      <vt:lpstr>Updating directories mutable</vt:lpstr>
      <vt:lpstr>Dictionaries are mutable</vt:lpstr>
      <vt:lpstr>PowerPoint Presentation</vt:lpstr>
      <vt:lpstr>Summary of Containers or Compound Data Types</vt:lpstr>
      <vt:lpstr>CSF 2113  Programming for Information Security</vt:lpstr>
      <vt:lpstr>Loops / Iteration</vt:lpstr>
      <vt:lpstr>While: Overview</vt:lpstr>
      <vt:lpstr>While: Control Flow</vt:lpstr>
      <vt:lpstr>While: Notes </vt:lpstr>
      <vt:lpstr>for loop:   for ... in pattern</vt:lpstr>
      <vt:lpstr>The range function…</vt:lpstr>
      <vt:lpstr>Simple examples</vt:lpstr>
      <vt:lpstr>Nested loops</vt:lpstr>
      <vt:lpstr>Activity: Loop Exercise</vt:lpstr>
      <vt:lpstr>Flow control within loops</vt:lpstr>
      <vt:lpstr>Break</vt:lpstr>
      <vt:lpstr>Continue</vt:lpstr>
      <vt:lpstr>Pass </vt:lpstr>
      <vt:lpstr>Using the “loop else”</vt:lpstr>
      <vt:lpstr>Activity: Guessing Game revisited </vt:lpstr>
      <vt:lpstr>PowerPoint Presentation</vt:lpstr>
      <vt:lpstr>CSF 2113  Programming for Information Security</vt:lpstr>
      <vt:lpstr>The idea behind functions</vt:lpstr>
      <vt:lpstr>Calling a function</vt:lpstr>
      <vt:lpstr>Calling a function: syntax</vt:lpstr>
      <vt:lpstr>Calling a function: Semantics</vt:lpstr>
      <vt:lpstr>Structured programming guarantees</vt:lpstr>
      <vt:lpstr>Defining a function</vt:lpstr>
      <vt:lpstr>Defining functions</vt:lpstr>
      <vt:lpstr>Defining functions</vt:lpstr>
      <vt:lpstr>Functions</vt:lpstr>
      <vt:lpstr>Docstring: Shift + Tab( information about the function)</vt:lpstr>
      <vt:lpstr>Function variables are local</vt:lpstr>
      <vt:lpstr>Local variables</vt:lpstr>
      <vt:lpstr>Scope example a= global c= global try with out return statement in the funcation</vt:lpstr>
      <vt:lpstr>Functions with multiple parameters</vt:lpstr>
      <vt:lpstr>Functions without return values</vt:lpstr>
      <vt:lpstr>Parameters/return values vs. input/output</vt:lpstr>
      <vt:lpstr>CSF 2113  Programming for Information Security</vt:lpstr>
      <vt:lpstr>I/O in Python: Reading a file</vt:lpstr>
      <vt:lpstr>file_object = open(file_name [, access_mode][, buffering])</vt:lpstr>
      <vt:lpstr>I/O in Python: Reading a file</vt:lpstr>
      <vt:lpstr>Reading a dictionary of passwords</vt:lpstr>
      <vt:lpstr>Activity: add line number with each line</vt:lpstr>
      <vt:lpstr>Reading in one go</vt:lpstr>
      <vt:lpstr>Write into a File</vt:lpstr>
      <vt:lpstr>Activity: Reading and writing simultaneously </vt:lpstr>
      <vt:lpstr>CSV: Comma Separated Values</vt:lpstr>
      <vt:lpstr>Reading records from a CSV file</vt:lpstr>
      <vt:lpstr>Processing the CSV further to extract a list of tuple </vt:lpstr>
      <vt:lpstr>Processing the CSV further to extract a list of tuple </vt:lpstr>
      <vt:lpstr>Using CSV library to read</vt:lpstr>
      <vt:lpstr>Using CSV file to write data</vt:lpstr>
      <vt:lpstr>CSF 2113  Programming for Information Security</vt:lpstr>
      <vt:lpstr>I/O in Python: Reading a file</vt:lpstr>
      <vt:lpstr>file_object = open(file_name [, access_mode][, buffering])</vt:lpstr>
      <vt:lpstr>I/O in Python: Reading a file</vt:lpstr>
      <vt:lpstr>Reading a dictionary of passwords</vt:lpstr>
      <vt:lpstr>Activity: add line number with each line</vt:lpstr>
      <vt:lpstr>Reading in one go</vt:lpstr>
      <vt:lpstr>Write into a File</vt:lpstr>
      <vt:lpstr>Activity: Reading and writing simultaneously </vt:lpstr>
      <vt:lpstr>CSV: Comma Separated Values</vt:lpstr>
      <vt:lpstr>Reading records from a CSV file</vt:lpstr>
      <vt:lpstr>Processing the CSV further to extract a list of tuple </vt:lpstr>
      <vt:lpstr>Processing the CSV further to extract a list of tuple </vt:lpstr>
      <vt:lpstr>Using CSV library to read</vt:lpstr>
      <vt:lpstr>Using CSV file to write data</vt:lpstr>
      <vt:lpstr>CSF 2113  Programming for Information Security</vt:lpstr>
      <vt:lpstr>Table of Contents</vt:lpstr>
      <vt:lpstr>Creating a Web Crawler with Scrapy</vt:lpstr>
      <vt:lpstr>Decide what to scrap</vt:lpstr>
      <vt:lpstr>Scraping book titles</vt:lpstr>
      <vt:lpstr>Creating first Scrapy project</vt:lpstr>
      <vt:lpstr>Creating first Scrapy project</vt:lpstr>
      <vt:lpstr>First Scrapy project</vt:lpstr>
      <vt:lpstr>Directory structure of the project</vt:lpstr>
      <vt:lpstr>PowerPoint Presentation</vt:lpstr>
      <vt:lpstr>Scraping book titles</vt:lpstr>
      <vt:lpstr>Create new Python file spiderman.py in ‘basic_crawler/spiders’ directory</vt:lpstr>
      <vt:lpstr>PowerPoint Presentation</vt:lpstr>
      <vt:lpstr>PowerPoint Presentation</vt:lpstr>
      <vt:lpstr>The First Proper Scrapy project</vt:lpstr>
      <vt:lpstr>The First Proper Scrapy project</vt:lpstr>
      <vt:lpstr>PowerPoint Presentation</vt:lpstr>
      <vt:lpstr>PowerPoint Presentation</vt:lpstr>
      <vt:lpstr>PowerPoint Presentation</vt:lpstr>
      <vt:lpstr>JSON: JavaScript Object Notation</vt:lpstr>
      <vt:lpstr>JSON examples:</vt:lpstr>
      <vt:lpstr>CSV: Comma Separated Values</vt:lpstr>
      <vt:lpstr>PowerPoint Presentation</vt:lpstr>
      <vt:lpstr>Know more about xpaths</vt:lpstr>
      <vt:lpstr>CSF 2113  Programming for Information Security</vt:lpstr>
      <vt:lpstr>Introduction</vt:lpstr>
      <vt:lpstr>Types of Pen Testing</vt:lpstr>
      <vt:lpstr>Black Box Penetration Testing</vt:lpstr>
      <vt:lpstr>Advantages of Black Box Penetration Testing</vt:lpstr>
      <vt:lpstr>Disadvantages of Black Box Penetration Testing</vt:lpstr>
      <vt:lpstr>White Box Penetration Testing</vt:lpstr>
      <vt:lpstr>Advantages of White Box Penetration Testing</vt:lpstr>
      <vt:lpstr>Disadvantages of White Box Penetration Testing </vt:lpstr>
      <vt:lpstr>Grey Box Penetration Testing</vt:lpstr>
      <vt:lpstr>Advantages of Grey Box Penetration Testing</vt:lpstr>
      <vt:lpstr>Areas of Penetration Testing</vt:lpstr>
      <vt:lpstr>CSF 2113  Programming for Information Security</vt:lpstr>
      <vt:lpstr>Table of Contents</vt:lpstr>
      <vt:lpstr>What is Fuzzing?</vt:lpstr>
      <vt:lpstr>What makes Fuzzing possible?</vt:lpstr>
      <vt:lpstr>What is Resource Discovery</vt:lpstr>
      <vt:lpstr>Building the first brute forcer for resource discovery using a dictionary of words</vt:lpstr>
      <vt:lpstr>PowerPoint Presentation</vt:lpstr>
      <vt:lpstr>Step 1: bruteforce-1.0.py – building the basic command line structure</vt:lpstr>
      <vt:lpstr>PowerPoint Presentation</vt:lpstr>
      <vt:lpstr>Step 1: bruteforce-1.0.py – Output</vt:lpstr>
      <vt:lpstr>PowerPoint Presentation</vt:lpstr>
      <vt:lpstr>PowerPoint Presentation</vt:lpstr>
      <vt:lpstr>PowerPoint Presentation</vt:lpstr>
      <vt:lpstr>PowerPoint Presentation</vt:lpstr>
      <vt:lpstr>URL redirection</vt:lpstr>
      <vt:lpstr>URL redirection and resource discovery </vt:lpstr>
      <vt:lpstr>Redirect status codes and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and coding using Python</dc:title>
  <dc:creator>Muhammad Humayoun</dc:creator>
  <cp:lastModifiedBy>Sara</cp:lastModifiedBy>
  <cp:revision>1983</cp:revision>
  <dcterms:created xsi:type="dcterms:W3CDTF">2018-03-14T07:49:12Z</dcterms:created>
  <dcterms:modified xsi:type="dcterms:W3CDTF">2020-12-06T19:36:05Z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0x01010030894D15AC2CC849B4D1B51E7EF8A359</vt:lpwstr>
  </property>
</Properties>
</file>